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8" r:id="rId4"/>
    <p:sldId id="272" r:id="rId5"/>
    <p:sldId id="257" r:id="rId6"/>
    <p:sldId id="259" r:id="rId7"/>
    <p:sldId id="260" r:id="rId8"/>
    <p:sldId id="261" r:id="rId9"/>
    <p:sldId id="262" r:id="rId10"/>
    <p:sldId id="263" r:id="rId11"/>
    <p:sldId id="274" r:id="rId12"/>
    <p:sldId id="267" r:id="rId13"/>
    <p:sldId id="264" r:id="rId14"/>
    <p:sldId id="275" r:id="rId15"/>
    <p:sldId id="273" r:id="rId16"/>
    <p:sldId id="277" r:id="rId17"/>
    <p:sldId id="276" r:id="rId18"/>
    <p:sldId id="271" r:id="rId19"/>
    <p:sldId id="268" r:id="rId20"/>
    <p:sldId id="278" r:id="rId21"/>
    <p:sldId id="292" r:id="rId22"/>
    <p:sldId id="304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363" r:id="rId35"/>
    <p:sldId id="305" r:id="rId36"/>
    <p:sldId id="291" r:id="rId37"/>
    <p:sldId id="293" r:id="rId38"/>
    <p:sldId id="295" r:id="rId39"/>
    <p:sldId id="297" r:id="rId40"/>
    <p:sldId id="298" r:id="rId41"/>
    <p:sldId id="301" r:id="rId42"/>
    <p:sldId id="294" r:id="rId43"/>
    <p:sldId id="296" r:id="rId44"/>
    <p:sldId id="299" r:id="rId45"/>
    <p:sldId id="300" r:id="rId46"/>
    <p:sldId id="302" r:id="rId47"/>
    <p:sldId id="324" r:id="rId48"/>
    <p:sldId id="323" r:id="rId49"/>
    <p:sldId id="306" r:id="rId50"/>
    <p:sldId id="290" r:id="rId51"/>
    <p:sldId id="307" r:id="rId52"/>
    <p:sldId id="309" r:id="rId53"/>
    <p:sldId id="310" r:id="rId54"/>
    <p:sldId id="360" r:id="rId55"/>
    <p:sldId id="311" r:id="rId56"/>
    <p:sldId id="314" r:id="rId57"/>
    <p:sldId id="308" r:id="rId58"/>
    <p:sldId id="312" r:id="rId59"/>
    <p:sldId id="313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6" r:id="rId69"/>
    <p:sldId id="325" r:id="rId70"/>
    <p:sldId id="328" r:id="rId71"/>
    <p:sldId id="341" r:id="rId72"/>
    <p:sldId id="343" r:id="rId73"/>
    <p:sldId id="344" r:id="rId74"/>
    <p:sldId id="347" r:id="rId75"/>
    <p:sldId id="345" r:id="rId76"/>
    <p:sldId id="346" r:id="rId77"/>
    <p:sldId id="348" r:id="rId78"/>
    <p:sldId id="349" r:id="rId79"/>
    <p:sldId id="350" r:id="rId80"/>
    <p:sldId id="364" r:id="rId81"/>
    <p:sldId id="340" r:id="rId82"/>
    <p:sldId id="352" r:id="rId83"/>
    <p:sldId id="353" r:id="rId84"/>
    <p:sldId id="354" r:id="rId85"/>
    <p:sldId id="355" r:id="rId86"/>
    <p:sldId id="356" r:id="rId87"/>
    <p:sldId id="359" r:id="rId88"/>
    <p:sldId id="357" r:id="rId89"/>
    <p:sldId id="358" r:id="rId90"/>
    <p:sldId id="351" r:id="rId91"/>
    <p:sldId id="338" r:id="rId92"/>
    <p:sldId id="339" r:id="rId93"/>
    <p:sldId id="330" r:id="rId94"/>
    <p:sldId id="331" r:id="rId95"/>
    <p:sldId id="332" r:id="rId96"/>
    <p:sldId id="333" r:id="rId97"/>
    <p:sldId id="334" r:id="rId98"/>
    <p:sldId id="335" r:id="rId99"/>
    <p:sldId id="336" r:id="rId100"/>
    <p:sldId id="337" r:id="rId101"/>
    <p:sldId id="329" r:id="rId102"/>
    <p:sldId id="327" r:id="rId103"/>
    <p:sldId id="365" r:id="rId104"/>
    <p:sldId id="366" r:id="rId105"/>
    <p:sldId id="370" r:id="rId106"/>
    <p:sldId id="361" r:id="rId10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FF33CC"/>
    <a:srgbClr val="FF9966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7015" autoAdjust="0"/>
    <p:restoredTop sz="95407" autoAdjust="0"/>
  </p:normalViewPr>
  <p:slideViewPr>
    <p:cSldViewPr snapToGrid="0">
      <p:cViewPr>
        <p:scale>
          <a:sx n="90" d="100"/>
          <a:sy n="90" d="100"/>
        </p:scale>
        <p:origin x="78" y="-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9" Type="http://schemas.openxmlformats.org/officeDocument/2006/relationships/slide" Target="slides/slide97.xml"/><Relationship Id="rId98" Type="http://schemas.openxmlformats.org/officeDocument/2006/relationships/slide" Target="slides/slide96.xml"/><Relationship Id="rId97" Type="http://schemas.openxmlformats.org/officeDocument/2006/relationships/slide" Target="slides/slide95.xml"/><Relationship Id="rId96" Type="http://schemas.openxmlformats.org/officeDocument/2006/relationships/slide" Target="slides/slide94.xml"/><Relationship Id="rId95" Type="http://schemas.openxmlformats.org/officeDocument/2006/relationships/slide" Target="slides/slide93.xml"/><Relationship Id="rId94" Type="http://schemas.openxmlformats.org/officeDocument/2006/relationships/slide" Target="slides/slide92.xml"/><Relationship Id="rId93" Type="http://schemas.openxmlformats.org/officeDocument/2006/relationships/slide" Target="slides/slide91.xml"/><Relationship Id="rId92" Type="http://schemas.openxmlformats.org/officeDocument/2006/relationships/slide" Target="slides/slide90.xml"/><Relationship Id="rId91" Type="http://schemas.openxmlformats.org/officeDocument/2006/relationships/slide" Target="slides/slide89.xml"/><Relationship Id="rId90" Type="http://schemas.openxmlformats.org/officeDocument/2006/relationships/slide" Target="slides/slide88.xml"/><Relationship Id="rId9" Type="http://schemas.openxmlformats.org/officeDocument/2006/relationships/slide" Target="slides/slide7.xml"/><Relationship Id="rId89" Type="http://schemas.openxmlformats.org/officeDocument/2006/relationships/slide" Target="slides/slide87.xml"/><Relationship Id="rId88" Type="http://schemas.openxmlformats.org/officeDocument/2006/relationships/slide" Target="slides/slide86.xml"/><Relationship Id="rId87" Type="http://schemas.openxmlformats.org/officeDocument/2006/relationships/slide" Target="slides/slide85.xml"/><Relationship Id="rId86" Type="http://schemas.openxmlformats.org/officeDocument/2006/relationships/slide" Target="slides/slide84.xml"/><Relationship Id="rId85" Type="http://schemas.openxmlformats.org/officeDocument/2006/relationships/slide" Target="slides/slide83.xml"/><Relationship Id="rId84" Type="http://schemas.openxmlformats.org/officeDocument/2006/relationships/slide" Target="slides/slide82.xml"/><Relationship Id="rId83" Type="http://schemas.openxmlformats.org/officeDocument/2006/relationships/slide" Target="slides/slide81.xml"/><Relationship Id="rId82" Type="http://schemas.openxmlformats.org/officeDocument/2006/relationships/slide" Target="slides/slide80.xml"/><Relationship Id="rId81" Type="http://schemas.openxmlformats.org/officeDocument/2006/relationships/slide" Target="slides/slide79.xml"/><Relationship Id="rId80" Type="http://schemas.openxmlformats.org/officeDocument/2006/relationships/slide" Target="slides/slide78.xml"/><Relationship Id="rId8" Type="http://schemas.openxmlformats.org/officeDocument/2006/relationships/slide" Target="slides/slide6.xml"/><Relationship Id="rId79" Type="http://schemas.openxmlformats.org/officeDocument/2006/relationships/slide" Target="slides/slide77.xml"/><Relationship Id="rId78" Type="http://schemas.openxmlformats.org/officeDocument/2006/relationships/slide" Target="slides/slide76.xml"/><Relationship Id="rId77" Type="http://schemas.openxmlformats.org/officeDocument/2006/relationships/slide" Target="slides/slide75.xml"/><Relationship Id="rId76" Type="http://schemas.openxmlformats.org/officeDocument/2006/relationships/slide" Target="slides/slide74.xml"/><Relationship Id="rId75" Type="http://schemas.openxmlformats.org/officeDocument/2006/relationships/slide" Target="slides/slide73.xml"/><Relationship Id="rId74" Type="http://schemas.openxmlformats.org/officeDocument/2006/relationships/slide" Target="slides/slide72.xml"/><Relationship Id="rId73" Type="http://schemas.openxmlformats.org/officeDocument/2006/relationships/slide" Target="slides/slide71.xml"/><Relationship Id="rId72" Type="http://schemas.openxmlformats.org/officeDocument/2006/relationships/slide" Target="slides/slide70.xml"/><Relationship Id="rId71" Type="http://schemas.openxmlformats.org/officeDocument/2006/relationships/slide" Target="slides/slide69.xml"/><Relationship Id="rId70" Type="http://schemas.openxmlformats.org/officeDocument/2006/relationships/slide" Target="slides/slide68.xml"/><Relationship Id="rId7" Type="http://schemas.openxmlformats.org/officeDocument/2006/relationships/slide" Target="slides/slide5.xml"/><Relationship Id="rId69" Type="http://schemas.openxmlformats.org/officeDocument/2006/relationships/slide" Target="slides/slide67.xml"/><Relationship Id="rId68" Type="http://schemas.openxmlformats.org/officeDocument/2006/relationships/slide" Target="slides/slide66.xml"/><Relationship Id="rId67" Type="http://schemas.openxmlformats.org/officeDocument/2006/relationships/slide" Target="slides/slide65.xml"/><Relationship Id="rId66" Type="http://schemas.openxmlformats.org/officeDocument/2006/relationships/slide" Target="slides/slide64.xml"/><Relationship Id="rId65" Type="http://schemas.openxmlformats.org/officeDocument/2006/relationships/slide" Target="slides/slide63.xml"/><Relationship Id="rId64" Type="http://schemas.openxmlformats.org/officeDocument/2006/relationships/slide" Target="slides/slide62.xml"/><Relationship Id="rId63" Type="http://schemas.openxmlformats.org/officeDocument/2006/relationships/slide" Target="slides/slide61.xml"/><Relationship Id="rId62" Type="http://schemas.openxmlformats.org/officeDocument/2006/relationships/slide" Target="slides/slide60.xml"/><Relationship Id="rId61" Type="http://schemas.openxmlformats.org/officeDocument/2006/relationships/slide" Target="slides/slide59.xml"/><Relationship Id="rId60" Type="http://schemas.openxmlformats.org/officeDocument/2006/relationships/slide" Target="slides/slide58.xml"/><Relationship Id="rId6" Type="http://schemas.openxmlformats.org/officeDocument/2006/relationships/slide" Target="slides/slide4.xml"/><Relationship Id="rId59" Type="http://schemas.openxmlformats.org/officeDocument/2006/relationships/slide" Target="slides/slide57.xml"/><Relationship Id="rId58" Type="http://schemas.openxmlformats.org/officeDocument/2006/relationships/slide" Target="slides/slide56.xml"/><Relationship Id="rId57" Type="http://schemas.openxmlformats.org/officeDocument/2006/relationships/slide" Target="slides/slide55.xml"/><Relationship Id="rId56" Type="http://schemas.openxmlformats.org/officeDocument/2006/relationships/slide" Target="slides/slide54.xml"/><Relationship Id="rId55" Type="http://schemas.openxmlformats.org/officeDocument/2006/relationships/slide" Target="slides/slide53.xml"/><Relationship Id="rId54" Type="http://schemas.openxmlformats.org/officeDocument/2006/relationships/slide" Target="slides/slide52.xml"/><Relationship Id="rId53" Type="http://schemas.openxmlformats.org/officeDocument/2006/relationships/slide" Target="slides/slide51.xml"/><Relationship Id="rId52" Type="http://schemas.openxmlformats.org/officeDocument/2006/relationships/slide" Target="slides/slide50.xml"/><Relationship Id="rId51" Type="http://schemas.openxmlformats.org/officeDocument/2006/relationships/slide" Target="slides/slide49.xml"/><Relationship Id="rId50" Type="http://schemas.openxmlformats.org/officeDocument/2006/relationships/slide" Target="slides/slide48.xml"/><Relationship Id="rId5" Type="http://schemas.openxmlformats.org/officeDocument/2006/relationships/slide" Target="slides/slide3.xml"/><Relationship Id="rId49" Type="http://schemas.openxmlformats.org/officeDocument/2006/relationships/slide" Target="slides/slide47.xml"/><Relationship Id="rId48" Type="http://schemas.openxmlformats.org/officeDocument/2006/relationships/slide" Target="slides/slide46.xml"/><Relationship Id="rId47" Type="http://schemas.openxmlformats.org/officeDocument/2006/relationships/slide" Target="slides/slide45.xml"/><Relationship Id="rId46" Type="http://schemas.openxmlformats.org/officeDocument/2006/relationships/slide" Target="slides/slide44.xml"/><Relationship Id="rId45" Type="http://schemas.openxmlformats.org/officeDocument/2006/relationships/slide" Target="slides/slide43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0" Type="http://schemas.openxmlformats.org/officeDocument/2006/relationships/tableStyles" Target="tableStyles.xml"/><Relationship Id="rId11" Type="http://schemas.openxmlformats.org/officeDocument/2006/relationships/slide" Target="slides/slide9.xml"/><Relationship Id="rId109" Type="http://schemas.openxmlformats.org/officeDocument/2006/relationships/viewProps" Target="viewProps.xml"/><Relationship Id="rId108" Type="http://schemas.openxmlformats.org/officeDocument/2006/relationships/presProps" Target="presProps.xml"/><Relationship Id="rId107" Type="http://schemas.openxmlformats.org/officeDocument/2006/relationships/slide" Target="slides/slide105.xml"/><Relationship Id="rId106" Type="http://schemas.openxmlformats.org/officeDocument/2006/relationships/slide" Target="slides/slide104.xml"/><Relationship Id="rId105" Type="http://schemas.openxmlformats.org/officeDocument/2006/relationships/slide" Target="slides/slide103.xml"/><Relationship Id="rId104" Type="http://schemas.openxmlformats.org/officeDocument/2006/relationships/slide" Target="slides/slide102.xml"/><Relationship Id="rId103" Type="http://schemas.openxmlformats.org/officeDocument/2006/relationships/slide" Target="slides/slide101.xml"/><Relationship Id="rId102" Type="http://schemas.openxmlformats.org/officeDocument/2006/relationships/slide" Target="slides/slide100.xml"/><Relationship Id="rId101" Type="http://schemas.openxmlformats.org/officeDocument/2006/relationships/slide" Target="slides/slide99.xml"/><Relationship Id="rId100" Type="http://schemas.openxmlformats.org/officeDocument/2006/relationships/slide" Target="slides/slide98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38300" y="1371600"/>
            <a:ext cx="8127574" cy="2736443"/>
          </a:xfrm>
        </p:spPr>
        <p:txBody>
          <a:bodyPr anchor="b">
            <a:normAutofit/>
          </a:bodyPr>
          <a:lstStyle>
            <a:lvl1pPr algn="l">
              <a:defRPr sz="4400"/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38300" y="4299358"/>
            <a:ext cx="8127574" cy="1187042"/>
          </a:xfrm>
        </p:spPr>
        <p:txBody>
          <a:bodyPr>
            <a:normAutofit/>
          </a:bodyPr>
          <a:lstStyle>
            <a:lvl1pPr marL="0" indent="0" algn="l">
              <a:buNone/>
              <a:defRPr sz="1800" cap="all" spc="2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41BCC-AD73-4203-A5A6-E62EB28B0FE6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7F8FC-4B86-4690-8888-22AB2F781B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8299" y="685800"/>
            <a:ext cx="8915402" cy="1371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38299" y="2057399"/>
            <a:ext cx="8915401" cy="4114801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41BCC-AD73-4203-A5A6-E62EB28B0FE6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7F8FC-4B86-4690-8888-22AB2F781B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41BCC-AD73-4203-A5A6-E62EB28B0FE6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7F8FC-4B86-4690-8888-22AB2F781B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41BCC-AD73-4203-A5A6-E62EB28B0FE6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7F8FC-4B86-4690-8888-22AB2F781B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8300" y="2748406"/>
            <a:ext cx="8115300" cy="2737994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38300" y="1371600"/>
            <a:ext cx="8115300" cy="133327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41BCC-AD73-4203-A5A6-E62EB28B0FE6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7F8FC-4B86-4690-8888-22AB2F781B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8299" y="685800"/>
            <a:ext cx="9382348" cy="13716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8297" y="2057400"/>
            <a:ext cx="4553103" cy="41250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77000" y="2057400"/>
            <a:ext cx="4543647" cy="41250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41BCC-AD73-4203-A5A6-E62EB28B0FE6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7F8FC-4B86-4690-8888-22AB2F781B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8300" y="755118"/>
            <a:ext cx="9378304" cy="122276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38300" y="2034147"/>
            <a:ext cx="4529391" cy="681591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2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38300" y="2748405"/>
            <a:ext cx="4529391" cy="344125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7213" y="2034147"/>
            <a:ext cx="4529391" cy="681591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2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7213" y="2748405"/>
            <a:ext cx="4529391" cy="344125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41BCC-AD73-4203-A5A6-E62EB28B0FE6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7F8FC-4B86-4690-8888-22AB2F781B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41BCC-AD73-4203-A5A6-E62EB28B0FE6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7F8FC-4B86-4690-8888-22AB2F781B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41BCC-AD73-4203-A5A6-E62EB28B0FE6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7F8FC-4B86-4690-8888-22AB2F781B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5621" y="1085481"/>
            <a:ext cx="3651180" cy="1657719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6900" y="1132676"/>
            <a:ext cx="5289480" cy="4728374"/>
          </a:xfrm>
        </p:spPr>
        <p:txBody>
          <a:bodyPr/>
          <a:lstStyle>
            <a:lvl1pPr>
              <a:lnSpc>
                <a:spcPct val="110000"/>
              </a:lnSpc>
              <a:defRPr sz="3200"/>
            </a:lvl1pPr>
            <a:lvl2pPr>
              <a:lnSpc>
                <a:spcPct val="110000"/>
              </a:lnSpc>
              <a:defRPr sz="2800"/>
            </a:lvl2pPr>
            <a:lvl3pPr>
              <a:lnSpc>
                <a:spcPct val="110000"/>
              </a:lnSpc>
              <a:defRPr sz="2400"/>
            </a:lvl3pPr>
            <a:lvl4pPr>
              <a:lnSpc>
                <a:spcPct val="110000"/>
              </a:lnSpc>
              <a:defRPr sz="2000"/>
            </a:lvl4pPr>
            <a:lvl5pPr>
              <a:lnSpc>
                <a:spcPct val="110000"/>
              </a:lnSpc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25621" y="2748406"/>
            <a:ext cx="3651180" cy="3112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41BCC-AD73-4203-A5A6-E62EB28B0FE6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7F8FC-4B86-4690-8888-22AB2F781B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085481"/>
            <a:ext cx="3657600" cy="1657719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676900" y="1061885"/>
            <a:ext cx="5331069" cy="477556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2748406"/>
            <a:ext cx="3657600" cy="3112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41BCC-AD73-4203-A5A6-E62EB28B0FE6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7F8FC-4B86-4690-8888-22AB2F781BE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38299" y="685800"/>
            <a:ext cx="8915402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38300" y="2057400"/>
            <a:ext cx="8915402" cy="41372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1001475" y="1517536"/>
            <a:ext cx="28011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spc="100" baseline="0">
                <a:solidFill>
                  <a:schemeClr val="tx1"/>
                </a:solidFill>
              </a:defRPr>
            </a:lvl1pPr>
          </a:lstStyle>
          <a:p>
            <a:fld id="{B6D41BCC-AD73-4203-A5A6-E62EB28B0FE6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10118764" y="4237870"/>
            <a:ext cx="33440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cap="all" spc="10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28877" y="6319138"/>
            <a:ext cx="7106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cap="all" spc="100" baseline="0">
                <a:solidFill>
                  <a:schemeClr val="tx1"/>
                </a:solidFill>
              </a:defRPr>
            </a:lvl1pPr>
          </a:lstStyle>
          <a:p>
            <a:fld id="{D637F8FC-4B86-4690-8888-22AB2F781BEF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microsoft.com/office/2007/relationships/hdphoto" Target="../media/image5.wdp"/><Relationship Id="rId4" Type="http://schemas.openxmlformats.org/officeDocument/2006/relationships/image" Target="../media/image4.png"/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" Type="http://schemas.openxmlformats.org/officeDocument/2006/relationships/image" Target="../media/image1.jpeg"/></Relationships>
</file>

<file path=ppt/slides/_rels/slide10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microsoft.com/office/2007/relationships/hdphoto" Target="../media/image5.wdp"/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image" Target="../media/image9.png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8.png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0.png"/><Relationship Id="rId1" Type="http://schemas.openxmlformats.org/officeDocument/2006/relationships/image" Target="../media/image109.jpeg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hyperlink" Target="https://www.physio-pedia.com/Enzymes" TargetMode="External"/><Relationship Id="rId1" Type="http://schemas.openxmlformats.org/officeDocument/2006/relationships/image" Target="../media/image111.jpeg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1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6.png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1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1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microsoft.com/office/2007/relationships/hdphoto" Target="../media/image5.wdp"/><Relationship Id="rId5" Type="http://schemas.openxmlformats.org/officeDocument/2006/relationships/image" Target="../media/image4.png"/><Relationship Id="rId4" Type="http://schemas.openxmlformats.org/officeDocument/2006/relationships/image" Target="../media/image8.png"/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microsoft.com/office/2007/relationships/hdphoto" Target="../media/image5.wdp"/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4.png"/><Relationship Id="rId1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5.png"/><Relationship Id="rId1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1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7.png"/><Relationship Id="rId1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8.png"/><Relationship Id="rId1" Type="http://schemas.openxmlformats.org/officeDocument/2006/relationships/image" Target="../media/image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9.png"/><Relationship Id="rId1" Type="http://schemas.openxmlformats.org/officeDocument/2006/relationships/image" Target="../media/image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0.png"/><Relationship Id="rId1" Type="http://schemas.openxmlformats.org/officeDocument/2006/relationships/image" Target="../media/image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1.png"/><Relationship Id="rId1" Type="http://schemas.openxmlformats.org/officeDocument/2006/relationships/image" Target="../media/image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2.png"/><Relationship Id="rId1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3.png"/><Relationship Id="rId1" Type="http://schemas.openxmlformats.org/officeDocument/2006/relationships/image" Target="../media/image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4.png"/><Relationship Id="rId1" Type="http://schemas.openxmlformats.org/officeDocument/2006/relationships/image" Target="../media/image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5.png"/><Relationship Id="rId1" Type="http://schemas.openxmlformats.org/officeDocument/2006/relationships/image" Target="../media/image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6.jpeg"/><Relationship Id="rId1" Type="http://schemas.openxmlformats.org/officeDocument/2006/relationships/image" Target="../media/image9.png"/></Relationships>
</file>

<file path=ppt/slides/_rels/slide3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microsoft.com/office/2007/relationships/hdphoto" Target="../media/image5.wdp"/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image" Target="../media/image9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7.png"/><Relationship Id="rId1" Type="http://schemas.openxmlformats.org/officeDocument/2006/relationships/image" Target="../media/image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8.png"/><Relationship Id="rId1" Type="http://schemas.openxmlformats.org/officeDocument/2006/relationships/image" Target="../media/image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9.png"/><Relationship Id="rId1" Type="http://schemas.openxmlformats.org/officeDocument/2006/relationships/image" Target="../media/image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0.png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image" Target="../media/image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3.png"/><Relationship Id="rId1" Type="http://schemas.openxmlformats.org/officeDocument/2006/relationships/image" Target="../media/image9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4.png"/><Relationship Id="rId1" Type="http://schemas.openxmlformats.org/officeDocument/2006/relationships/image" Target="../media/image9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5.png"/><Relationship Id="rId1" Type="http://schemas.openxmlformats.org/officeDocument/2006/relationships/image" Target="../media/image9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6.png"/><Relationship Id="rId1" Type="http://schemas.openxmlformats.org/officeDocument/2006/relationships/image" Target="../media/image9.png"/></Relationships>
</file>

<file path=ppt/slides/_rels/slide4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image" Target="../media/image9.png"/></Relationships>
</file>

<file path=ppt/slides/_rels/slide4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microsoft.com/office/2007/relationships/hdphoto" Target="../media/image5.wdp"/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image" Target="../media/image9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9.png"/></Relationships>
</file>

<file path=ppt/slides/_rels/slide4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microsoft.com/office/2007/relationships/hdphoto" Target="../media/image5.wdp"/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image" Target="../media/image9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1.png"/><Relationship Id="rId1" Type="http://schemas.openxmlformats.org/officeDocument/2006/relationships/image" Target="../media/image60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5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microsoft.com/office/2007/relationships/hdphoto" Target="../media/image5.wdp"/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image" Target="../media/image9.png"/></Relationships>
</file>

<file path=ppt/slides/_rels/slide5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microsoft.com/office/2007/relationships/hdphoto" Target="../media/image5.wdp"/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image" Target="../media/image9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2.png"/><Relationship Id="rId1" Type="http://schemas.openxmlformats.org/officeDocument/2006/relationships/image" Target="../media/image9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3.jpeg"/><Relationship Id="rId1" Type="http://schemas.openxmlformats.org/officeDocument/2006/relationships/image" Target="../media/image9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4.png"/><Relationship Id="rId1" Type="http://schemas.openxmlformats.org/officeDocument/2006/relationships/image" Target="../media/image9.png"/></Relationships>
</file>

<file path=ppt/slides/_rels/slide5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image" Target="../media/image9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7.png"/><Relationship Id="rId1" Type="http://schemas.openxmlformats.org/officeDocument/2006/relationships/image" Target="../media/image9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8.png"/><Relationship Id="rId1" Type="http://schemas.openxmlformats.org/officeDocument/2006/relationships/image" Target="../media/image9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9.png"/><Relationship Id="rId1" Type="http://schemas.openxmlformats.org/officeDocument/2006/relationships/image" Target="../media/image9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0.png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9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1.png"/><Relationship Id="rId1" Type="http://schemas.openxmlformats.org/officeDocument/2006/relationships/image" Target="../media/image9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2.png"/><Relationship Id="rId1" Type="http://schemas.openxmlformats.org/officeDocument/2006/relationships/image" Target="../media/image9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3.png"/><Relationship Id="rId1" Type="http://schemas.openxmlformats.org/officeDocument/2006/relationships/image" Target="../media/image9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4.png"/><Relationship Id="rId1" Type="http://schemas.openxmlformats.org/officeDocument/2006/relationships/image" Target="../media/image9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5.png"/><Relationship Id="rId1" Type="http://schemas.openxmlformats.org/officeDocument/2006/relationships/image" Target="../media/image9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6.png"/><Relationship Id="rId1" Type="http://schemas.openxmlformats.org/officeDocument/2006/relationships/image" Target="../media/image9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7.png"/><Relationship Id="rId1" Type="http://schemas.openxmlformats.org/officeDocument/2006/relationships/image" Target="../media/image9.png"/></Relationships>
</file>

<file path=ppt/slides/_rels/slide6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microsoft.com/office/2007/relationships/hdphoto" Target="../media/image5.wdp"/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image" Target="../media/image9.png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8.png"/></Relationships>
</file>

<file path=ppt/slides/_rels/slide6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microsoft.com/office/2007/relationships/hdphoto" Target="../media/image5.wdp"/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9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79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0.png"/><Relationship Id="rId1" Type="http://schemas.openxmlformats.org/officeDocument/2006/relationships/image" Target="../media/image9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1.png"/><Relationship Id="rId1" Type="http://schemas.openxmlformats.org/officeDocument/2006/relationships/image" Target="../media/image9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2.png"/><Relationship Id="rId1" Type="http://schemas.openxmlformats.org/officeDocument/2006/relationships/image" Target="../media/image9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3.png"/><Relationship Id="rId1" Type="http://schemas.openxmlformats.org/officeDocument/2006/relationships/image" Target="../media/image9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4.png"/><Relationship Id="rId1" Type="http://schemas.openxmlformats.org/officeDocument/2006/relationships/image" Target="../media/image9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5.png"/><Relationship Id="rId1" Type="http://schemas.openxmlformats.org/officeDocument/2006/relationships/image" Target="../media/image9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6.png"/><Relationship Id="rId1" Type="http://schemas.openxmlformats.org/officeDocument/2006/relationships/image" Target="../media/image9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7.png"/><Relationship Id="rId1" Type="http://schemas.openxmlformats.org/officeDocument/2006/relationships/image" Target="../media/image9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8.jpeg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9.png"/></Relationships>
</file>

<file path=ppt/slides/_rels/slide8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microsoft.com/office/2007/relationships/hdphoto" Target="../media/image5.wdp"/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image" Target="../media/image9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89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90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1.png"/><Relationship Id="rId1" Type="http://schemas.openxmlformats.org/officeDocument/2006/relationships/image" Target="../media/image9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92.png"/></Relationships>
</file>

<file path=ppt/slides/_rels/slide8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9.png"/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image" Target="../media/image92.png"/></Relationships>
</file>

<file path=ppt/slides/_rels/slide8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microsoft.com/office/2007/relationships/hdphoto" Target="../media/image5.wdp"/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image" Target="../media/image9.png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5.png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6.png"/></Relationships>
</file>

<file path=ppt/slides/_rels/slide8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microsoft.com/office/2007/relationships/hdphoto" Target="../media/image5.wdp"/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9.png"/></Relationships>
</file>

<file path=ppt/slides/_rels/slide9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png"/><Relationship Id="rId2" Type="http://schemas.openxmlformats.org/officeDocument/2006/relationships/image" Target="../media/image98.png"/><Relationship Id="rId1" Type="http://schemas.openxmlformats.org/officeDocument/2006/relationships/image" Target="../media/image97.png"/></Relationships>
</file>

<file path=ppt/slides/_rels/slide9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microsoft.com/office/2007/relationships/hdphoto" Target="../media/image5.wdp"/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image" Target="../media/image9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99.pn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100.pn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101.pn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102.png"/></Relationships>
</file>

<file path=ppt/slides/_rels/slide9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png"/><Relationship Id="rId2" Type="http://schemas.openxmlformats.org/officeDocument/2006/relationships/image" Target="../media/image104.png"/><Relationship Id="rId1" Type="http://schemas.openxmlformats.org/officeDocument/2006/relationships/image" Target="../media/image103.png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5.png"/><Relationship Id="rId1" Type="http://schemas.openxmlformats.org/officeDocument/2006/relationships/image" Target="../media/image9.png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6.png"/><Relationship Id="rId1" Type="http://schemas.openxmlformats.org/officeDocument/2006/relationships/image" Target="../media/image9.png"/></Relationships>
</file>

<file path=ppt/slides/_rels/slide9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04.png"/><Relationship Id="rId2" Type="http://schemas.openxmlformats.org/officeDocument/2006/relationships/image" Target="../media/image107.png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3" descr="Vector background of vibrant colors splashing"/>
          <p:cNvPicPr>
            <a:picLocks noChangeAspect="1"/>
          </p:cNvPicPr>
          <p:nvPr/>
        </p:nvPicPr>
        <p:blipFill rotWithShape="1">
          <a:blip r:embed="rId1"/>
          <a:srcRect t="36155" r="1" b="10796"/>
          <a:stretch>
            <a:fillRect/>
          </a:stretch>
        </p:blipFill>
        <p:spPr>
          <a:xfrm>
            <a:off x="928048" y="1374259"/>
            <a:ext cx="11750722" cy="41094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28877" y="6319138"/>
            <a:ext cx="710647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18F23307-8124-4758-BAB0-3667EABA0B67}" type="slidenum">
              <a:rPr lang="en-US" smtClean="0"/>
            </a:fld>
            <a:endParaRPr lang="en-US" dirty="0"/>
          </a:p>
        </p:txBody>
      </p:sp>
      <p:pic>
        <p:nvPicPr>
          <p:cNvPr id="1028" name="Picture 4" descr="What Is ENCODE, and Why Does It Matter? | Live Science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39423" y="-805217"/>
            <a:ext cx="6178745" cy="766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792306">
            <a:off x="1703204" y="1679656"/>
            <a:ext cx="2904762" cy="2380952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789173" y="1374259"/>
            <a:ext cx="1961905" cy="2523809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381640" y="2740039"/>
            <a:ext cx="2714286" cy="2609524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5760779" y="6014967"/>
            <a:ext cx="61787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r-Latn-RS" sz="28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NUCLEIC ACIDS METABOLISM</a:t>
            </a:r>
            <a:endParaRPr lang="en-GB" sz="2800" b="1" dirty="0">
              <a:solidFill>
                <a:schemeClr val="accent5">
                  <a:lumMod val="60000"/>
                  <a:lumOff val="4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933365" y="5645635"/>
            <a:ext cx="64622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TEACHING UNIT 10:</a:t>
            </a:r>
            <a:endParaRPr lang="en-GB" dirty="0"/>
          </a:p>
        </p:txBody>
      </p:sp>
      <p:pic>
        <p:nvPicPr>
          <p:cNvPr id="47" name="Picture 4" descr="samo-logo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9352" y="106373"/>
            <a:ext cx="810502" cy="1106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TextBox 47"/>
          <p:cNvSpPr txBox="1"/>
          <p:nvPr/>
        </p:nvSpPr>
        <p:spPr>
          <a:xfrm>
            <a:off x="5411187" y="482875"/>
            <a:ext cx="55581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b="1" dirty="0"/>
              <a:t>University of Kragujevac, Serbia, Faculty of Medical</a:t>
            </a:r>
            <a:endParaRPr lang="en-GB" b="1" dirty="0"/>
          </a:p>
          <a:p>
            <a:pPr algn="r"/>
            <a:r>
              <a:rPr lang="en-GB" b="1" dirty="0"/>
              <a:t>Sciences, Department of Biochemistry</a:t>
            </a:r>
            <a:endParaRPr lang="en-GB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3" descr="Vector background of vibrant colors splashing"/>
          <p:cNvPicPr>
            <a:picLocks noChangeAspect="1"/>
          </p:cNvPicPr>
          <p:nvPr/>
        </p:nvPicPr>
        <p:blipFill rotWithShape="1">
          <a:blip r:embed="rId1"/>
          <a:srcRect t="36155" r="1" b="10796"/>
          <a:stretch>
            <a:fillRect/>
          </a:stretch>
        </p:blipFill>
        <p:spPr>
          <a:xfrm>
            <a:off x="928048" y="1692321"/>
            <a:ext cx="4511274" cy="37914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792306">
            <a:off x="1072951" y="1560797"/>
            <a:ext cx="1774244" cy="1454298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161016" y="2758573"/>
            <a:ext cx="1078103" cy="138688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407119" y="1822282"/>
            <a:ext cx="1252450" cy="120411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854343" y="2298578"/>
            <a:ext cx="581246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5400" dirty="0">
                <a:solidFill>
                  <a:srgbClr val="FF0000"/>
                </a:solidFill>
                <a:latin typeface="Arial Black" panose="020B0A04020102020204" pitchFamily="34" charset="0"/>
              </a:rPr>
              <a:t>NUCLEOSIDE </a:t>
            </a:r>
            <a:endParaRPr lang="sr-Latn-RS" sz="5400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sr-Latn-RS" sz="5400" i="1" dirty="0">
                <a:solidFill>
                  <a:srgbClr val="FF0000"/>
                </a:solidFill>
                <a:latin typeface="Arial Black" panose="020B0A04020102020204" pitchFamily="34" charset="0"/>
              </a:rPr>
              <a:t>vs </a:t>
            </a:r>
            <a:endParaRPr lang="sr-Latn-RS" sz="5400" i="1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sr-Latn-RS" sz="5400" dirty="0">
                <a:solidFill>
                  <a:srgbClr val="FF0000"/>
                </a:solidFill>
                <a:latin typeface="Arial Black" panose="020B0A04020102020204" pitchFamily="34" charset="0"/>
              </a:rPr>
              <a:t>NUCLEOTIDE</a:t>
            </a:r>
            <a:endParaRPr lang="en-GB" sz="54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6232358" cy="6858000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7" name="TextBox 6"/>
          <p:cNvSpPr txBox="1"/>
          <p:nvPr/>
        </p:nvSpPr>
        <p:spPr>
          <a:xfrm>
            <a:off x="202056" y="2696495"/>
            <a:ext cx="557062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NUCLEOTIDE </a:t>
            </a:r>
            <a:r>
              <a:rPr kumimoji="0" lang="sr-Latn-RS" sz="3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SIGNALING</a:t>
            </a:r>
            <a:endParaRPr kumimoji="0" lang="sr-Latn-RS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pic>
        <p:nvPicPr>
          <p:cNvPr id="17" name="Picture 3" descr="Vector background of vibrant colors splashing"/>
          <p:cNvPicPr>
            <a:picLocks noChangeAspect="1"/>
          </p:cNvPicPr>
          <p:nvPr/>
        </p:nvPicPr>
        <p:blipFill rotWithShape="1">
          <a:blip r:embed="rId2"/>
          <a:srcRect t="36155" r="1" b="10796"/>
          <a:stretch>
            <a:fillRect/>
          </a:stretch>
        </p:blipFill>
        <p:spPr>
          <a:xfrm>
            <a:off x="6103546" y="0"/>
            <a:ext cx="6489982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0"/>
          </a:effectLst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792306">
            <a:off x="6614657" y="1623502"/>
            <a:ext cx="2518693" cy="2145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792306">
            <a:off x="9563724" y="3973559"/>
            <a:ext cx="2518693" cy="2145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00287" y="90487"/>
            <a:ext cx="7591425" cy="6677025"/>
          </a:xfrm>
          <a:prstGeom prst="rect">
            <a:avLst/>
          </a:prstGeom>
        </p:spPr>
      </p:pic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Literature used to prepare the presentation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8299" y="1844749"/>
            <a:ext cx="8915402" cy="4137259"/>
          </a:xfrm>
        </p:spPr>
        <p:txBody>
          <a:bodyPr>
            <a:normAutofit/>
          </a:bodyPr>
          <a:lstStyle/>
          <a:p>
            <a:r>
              <a:rPr lang="en-GB" dirty="0">
                <a:latin typeface="Calibri" panose="020F0502020204030204" charset="0"/>
                <a:cs typeface="Calibri" panose="020F0502020204030204" charset="0"/>
              </a:rPr>
              <a:t>Chandel NS. Nucleotide Metabolism. Cold Spring </a:t>
            </a:r>
            <a:r>
              <a:rPr lang="en-GB" dirty="0" err="1">
                <a:latin typeface="Calibri" panose="020F0502020204030204" charset="0"/>
                <a:cs typeface="Calibri" panose="020F0502020204030204" charset="0"/>
              </a:rPr>
              <a:t>Harb</a:t>
            </a:r>
            <a:r>
              <a:rPr lang="en-GB" dirty="0"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dirty="0" err="1">
                <a:latin typeface="Calibri" panose="020F0502020204030204" charset="0"/>
                <a:cs typeface="Calibri" panose="020F0502020204030204" charset="0"/>
              </a:rPr>
              <a:t>Perspect</a:t>
            </a:r>
            <a:r>
              <a:rPr lang="en-GB" dirty="0">
                <a:latin typeface="Calibri" panose="020F0502020204030204" charset="0"/>
                <a:cs typeface="Calibri" panose="020F0502020204030204" charset="0"/>
              </a:rPr>
              <a:t> Biol. 2021 Jul 1;13(7):a040592. </a:t>
            </a:r>
            <a:r>
              <a:rPr lang="en-GB" dirty="0" err="1">
                <a:latin typeface="Calibri" panose="020F0502020204030204" charset="0"/>
                <a:cs typeface="Calibri" panose="020F0502020204030204" charset="0"/>
              </a:rPr>
              <a:t>doi</a:t>
            </a:r>
            <a:r>
              <a:rPr lang="en-GB" dirty="0">
                <a:latin typeface="Calibri" panose="020F0502020204030204" charset="0"/>
                <a:cs typeface="Calibri" panose="020F0502020204030204" charset="0"/>
              </a:rPr>
              <a:t>: 10.1101/cshperspect.a040592. PMID: 34210662; PMCID: PMC8247561.</a:t>
            </a:r>
            <a:endParaRPr lang="sr-Latn-RS" dirty="0">
              <a:latin typeface="Calibri" panose="020F0502020204030204" charset="0"/>
              <a:cs typeface="Calibri" panose="020F0502020204030204" charset="0"/>
            </a:endParaRPr>
          </a:p>
          <a:p>
            <a:r>
              <a:rPr lang="sr-Latn-RS" dirty="0">
                <a:latin typeface="Calibri" panose="020F0502020204030204" charset="0"/>
                <a:cs typeface="Calibri" panose="020F0502020204030204" charset="0"/>
              </a:rPr>
              <a:t>Rodwel VW. Nucleotides. In:</a:t>
            </a:r>
            <a:r>
              <a:rPr lang="en-GB" dirty="0">
                <a:solidFill>
                  <a:srgbClr val="292526"/>
                </a:solidFill>
                <a:latin typeface="Calibri" panose="020F0502020204030204" charset="0"/>
                <a:cs typeface="Calibri" panose="020F0502020204030204" charset="0"/>
              </a:rPr>
              <a:t>Harper’s Illustrated Biochemistry, Twenty-Sixth Edition</a:t>
            </a:r>
            <a:r>
              <a:rPr lang="sr-Latn-RS" dirty="0">
                <a:solidFill>
                  <a:srgbClr val="292526"/>
                </a:solidFill>
                <a:latin typeface="Calibri" panose="020F0502020204030204" charset="0"/>
                <a:cs typeface="Calibri" panose="020F0502020204030204" charset="0"/>
              </a:rPr>
              <a:t>.</a:t>
            </a:r>
            <a:r>
              <a:rPr lang="sr-Latn-RS" b="1" i="1" dirty="0">
                <a:solidFill>
                  <a:srgbClr val="292526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sr-Latn-RS" dirty="0">
                <a:solidFill>
                  <a:srgbClr val="292526"/>
                </a:solidFill>
                <a:latin typeface="Calibri" panose="020F0502020204030204" charset="0"/>
                <a:cs typeface="Calibri" panose="020F0502020204030204" charset="0"/>
              </a:rPr>
              <a:t>Editors:</a:t>
            </a:r>
            <a:r>
              <a:rPr lang="sr-Latn-RS" b="1" i="1" dirty="0">
                <a:solidFill>
                  <a:srgbClr val="292526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dirty="0">
                <a:latin typeface="Calibri" panose="020F0502020204030204" charset="0"/>
                <a:cs typeface="Calibri" panose="020F0502020204030204" charset="0"/>
              </a:rPr>
              <a:t>Murray</a:t>
            </a:r>
            <a:r>
              <a:rPr lang="sr-Latn-RS" dirty="0">
                <a:latin typeface="Calibri" panose="020F0502020204030204" charset="0"/>
                <a:cs typeface="Calibri" panose="020F0502020204030204" charset="0"/>
              </a:rPr>
              <a:t> RK</a:t>
            </a:r>
            <a:r>
              <a:rPr lang="en-GB" dirty="0">
                <a:latin typeface="Calibri" panose="020F0502020204030204" charset="0"/>
                <a:cs typeface="Calibri" panose="020F0502020204030204" charset="0"/>
              </a:rPr>
              <a:t>, </a:t>
            </a:r>
            <a:r>
              <a:rPr lang="en-GB" dirty="0" err="1">
                <a:latin typeface="Calibri" panose="020F0502020204030204" charset="0"/>
                <a:cs typeface="Calibri" panose="020F0502020204030204" charset="0"/>
              </a:rPr>
              <a:t>Granner</a:t>
            </a:r>
            <a:r>
              <a:rPr lang="sr-Latn-RS" dirty="0">
                <a:latin typeface="Calibri" panose="020F0502020204030204" charset="0"/>
                <a:cs typeface="Calibri" panose="020F0502020204030204" charset="0"/>
              </a:rPr>
              <a:t> DK</a:t>
            </a:r>
            <a:r>
              <a:rPr lang="en-GB" dirty="0">
                <a:latin typeface="Calibri" panose="020F0502020204030204" charset="0"/>
                <a:cs typeface="Calibri" panose="020F0502020204030204" charset="0"/>
              </a:rPr>
              <a:t>, </a:t>
            </a:r>
            <a:r>
              <a:rPr lang="sr-Latn-RS" dirty="0">
                <a:latin typeface="Calibri" panose="020F0502020204030204" charset="0"/>
                <a:cs typeface="Calibri" panose="020F0502020204030204" charset="0"/>
              </a:rPr>
              <a:t>Mayers PA, </a:t>
            </a:r>
            <a:r>
              <a:rPr lang="en-GB" dirty="0">
                <a:latin typeface="Calibri" panose="020F0502020204030204" charset="0"/>
                <a:cs typeface="Calibri" panose="020F0502020204030204" charset="0"/>
              </a:rPr>
              <a:t>Rodwell</a:t>
            </a:r>
            <a:r>
              <a:rPr lang="sr-Latn-RS" dirty="0">
                <a:latin typeface="Calibri" panose="020F0502020204030204" charset="0"/>
                <a:cs typeface="Calibri" panose="020F0502020204030204" charset="0"/>
              </a:rPr>
              <a:t> VW.  </a:t>
            </a:r>
            <a:r>
              <a:rPr lang="en-GB" dirty="0">
                <a:latin typeface="Calibri" panose="020F0502020204030204" charset="0"/>
                <a:cs typeface="Calibri" panose="020F0502020204030204" charset="0"/>
              </a:rPr>
              <a:t>Lange Medical Books/McGraw-Hill, 200</a:t>
            </a:r>
            <a:r>
              <a:rPr lang="sr-Latn-RS" dirty="0">
                <a:latin typeface="Calibri" panose="020F0502020204030204" charset="0"/>
                <a:cs typeface="Calibri" panose="020F0502020204030204" charset="0"/>
              </a:rPr>
              <a:t>3. pp. 286-292</a:t>
            </a:r>
            <a:endParaRPr lang="sr-Latn-RS" dirty="0">
              <a:latin typeface="Calibri" panose="020F0502020204030204" charset="0"/>
              <a:cs typeface="Calibri" panose="020F0502020204030204" charset="0"/>
            </a:endParaRPr>
          </a:p>
          <a:p>
            <a:r>
              <a:rPr lang="sr-Latn-RS" dirty="0">
                <a:latin typeface="Calibri" panose="020F0502020204030204" charset="0"/>
                <a:cs typeface="Calibri" panose="020F0502020204030204" charset="0"/>
              </a:rPr>
              <a:t>Rodwel VW. </a:t>
            </a:r>
            <a:r>
              <a:rPr lang="en-GB" dirty="0">
                <a:latin typeface="Calibri" panose="020F0502020204030204" charset="0"/>
                <a:cs typeface="Calibri" panose="020F0502020204030204" charset="0"/>
              </a:rPr>
              <a:t>Metabolism of Purine &amp;</a:t>
            </a:r>
            <a:r>
              <a:rPr lang="sr-Latn-RS" dirty="0"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dirty="0">
                <a:latin typeface="Calibri" panose="020F0502020204030204" charset="0"/>
                <a:cs typeface="Calibri" panose="020F0502020204030204" charset="0"/>
              </a:rPr>
              <a:t>Pyrimidine Nucleotides</a:t>
            </a:r>
            <a:r>
              <a:rPr lang="sr-Latn-RS" dirty="0">
                <a:latin typeface="Calibri" panose="020F0502020204030204" charset="0"/>
                <a:cs typeface="Calibri" panose="020F0502020204030204" charset="0"/>
              </a:rPr>
              <a:t>. In:</a:t>
            </a:r>
            <a:r>
              <a:rPr lang="en-GB" dirty="0">
                <a:solidFill>
                  <a:srgbClr val="292526"/>
                </a:solidFill>
                <a:latin typeface="Calibri" panose="020F0502020204030204" charset="0"/>
                <a:cs typeface="Calibri" panose="020F0502020204030204" charset="0"/>
              </a:rPr>
              <a:t>Harper’s Illustrated Biochemistry, Twenty-Sixth Edition</a:t>
            </a:r>
            <a:r>
              <a:rPr lang="sr-Latn-RS" dirty="0">
                <a:solidFill>
                  <a:srgbClr val="292526"/>
                </a:solidFill>
                <a:latin typeface="Calibri" panose="020F0502020204030204" charset="0"/>
                <a:cs typeface="Calibri" panose="020F0502020204030204" charset="0"/>
              </a:rPr>
              <a:t>.</a:t>
            </a:r>
            <a:r>
              <a:rPr lang="sr-Latn-RS" b="1" i="1" dirty="0">
                <a:solidFill>
                  <a:srgbClr val="292526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sr-Latn-RS" dirty="0">
                <a:solidFill>
                  <a:srgbClr val="292526"/>
                </a:solidFill>
                <a:latin typeface="Calibri" panose="020F0502020204030204" charset="0"/>
                <a:cs typeface="Calibri" panose="020F0502020204030204" charset="0"/>
              </a:rPr>
              <a:t>Editors:</a:t>
            </a:r>
            <a:r>
              <a:rPr lang="sr-Latn-RS" b="1" i="1" dirty="0">
                <a:solidFill>
                  <a:srgbClr val="292526"/>
                </a:solidFill>
                <a:latin typeface="Calibri" panose="020F0502020204030204" charset="0"/>
                <a:cs typeface="Calibri" panose="020F0502020204030204" charset="0"/>
              </a:rPr>
              <a:t> </a:t>
            </a:r>
            <a:r>
              <a:rPr lang="en-GB" dirty="0">
                <a:latin typeface="Calibri" panose="020F0502020204030204" charset="0"/>
                <a:cs typeface="Calibri" panose="020F0502020204030204" charset="0"/>
              </a:rPr>
              <a:t>Murray</a:t>
            </a:r>
            <a:r>
              <a:rPr lang="sr-Latn-RS" dirty="0">
                <a:latin typeface="Calibri" panose="020F0502020204030204" charset="0"/>
                <a:cs typeface="Calibri" panose="020F0502020204030204" charset="0"/>
              </a:rPr>
              <a:t> RK</a:t>
            </a:r>
            <a:r>
              <a:rPr lang="en-GB" dirty="0">
                <a:latin typeface="Calibri" panose="020F0502020204030204" charset="0"/>
                <a:cs typeface="Calibri" panose="020F0502020204030204" charset="0"/>
              </a:rPr>
              <a:t>, </a:t>
            </a:r>
            <a:r>
              <a:rPr lang="en-GB" dirty="0" err="1">
                <a:latin typeface="Calibri" panose="020F0502020204030204" charset="0"/>
                <a:cs typeface="Calibri" panose="020F0502020204030204" charset="0"/>
              </a:rPr>
              <a:t>Granner</a:t>
            </a:r>
            <a:r>
              <a:rPr lang="sr-Latn-RS" dirty="0">
                <a:latin typeface="Calibri" panose="020F0502020204030204" charset="0"/>
                <a:cs typeface="Calibri" panose="020F0502020204030204" charset="0"/>
              </a:rPr>
              <a:t> DK</a:t>
            </a:r>
            <a:r>
              <a:rPr lang="en-GB" dirty="0">
                <a:latin typeface="Calibri" panose="020F0502020204030204" charset="0"/>
                <a:cs typeface="Calibri" panose="020F0502020204030204" charset="0"/>
              </a:rPr>
              <a:t>, </a:t>
            </a:r>
            <a:r>
              <a:rPr lang="sr-Latn-RS" dirty="0">
                <a:latin typeface="Calibri" panose="020F0502020204030204" charset="0"/>
                <a:cs typeface="Calibri" panose="020F0502020204030204" charset="0"/>
              </a:rPr>
              <a:t>Mayers PA, </a:t>
            </a:r>
            <a:r>
              <a:rPr lang="en-GB" dirty="0">
                <a:latin typeface="Calibri" panose="020F0502020204030204" charset="0"/>
                <a:cs typeface="Calibri" panose="020F0502020204030204" charset="0"/>
              </a:rPr>
              <a:t>Rodwell</a:t>
            </a:r>
            <a:r>
              <a:rPr lang="sr-Latn-RS" dirty="0">
                <a:latin typeface="Calibri" panose="020F0502020204030204" charset="0"/>
                <a:cs typeface="Calibri" panose="020F0502020204030204" charset="0"/>
              </a:rPr>
              <a:t> VW.  </a:t>
            </a:r>
            <a:r>
              <a:rPr lang="en-GB" dirty="0">
                <a:latin typeface="Calibri" panose="020F0502020204030204" charset="0"/>
                <a:cs typeface="Calibri" panose="020F0502020204030204" charset="0"/>
              </a:rPr>
              <a:t>Lange Medical Books/McGraw-Hill, 200</a:t>
            </a:r>
            <a:r>
              <a:rPr lang="sr-Latn-RS" dirty="0">
                <a:latin typeface="Calibri" panose="020F0502020204030204" charset="0"/>
                <a:cs typeface="Calibri" panose="020F0502020204030204" charset="0"/>
              </a:rPr>
              <a:t>3. pp. 293-302.</a:t>
            </a:r>
            <a:endParaRPr lang="sr-Latn-RS" dirty="0">
              <a:latin typeface="Calibri" panose="020F0502020204030204" charset="0"/>
              <a:cs typeface="Calibri" panose="020F0502020204030204" charset="0"/>
            </a:endParaRPr>
          </a:p>
          <a:p>
            <a:endParaRPr lang="sr-Latn-RS" dirty="0">
              <a:latin typeface="Calibri" panose="020F0502020204030204" charset="0"/>
              <a:cs typeface="Calibri" panose="020F0502020204030204" charset="0"/>
            </a:endParaRP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Gout</a:t>
            </a:r>
            <a:endParaRPr lang="en-GB" dirty="0"/>
          </a:p>
        </p:txBody>
      </p:sp>
      <p:pic>
        <p:nvPicPr>
          <p:cNvPr id="21506" name="Picture 2" descr="Gout: Symptoms, Diagnosis, and Treatment | Preferred Foot ...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9844" y="2445489"/>
            <a:ext cx="5178425" cy="3643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7776" y="2944000"/>
            <a:ext cx="5162550" cy="2905125"/>
          </a:xfrm>
          <a:prstGeom prst="rect">
            <a:avLst/>
          </a:prstGeom>
        </p:spPr>
      </p:pic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Lesch-Nyhan</a:t>
            </a:r>
            <a:r>
              <a:rPr lang="en-GB" dirty="0"/>
              <a:t> syndrome</a:t>
            </a:r>
            <a:endParaRPr lang="en-GB" dirty="0"/>
          </a:p>
        </p:txBody>
      </p:sp>
      <p:pic>
        <p:nvPicPr>
          <p:cNvPr id="26628" name="Picture 4" descr="Frontiers | Description of the Molecular and Phenotypic Spectrum of Lesch-Nyhan  Disease in Eight Chinese Patients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7013" y="2281238"/>
            <a:ext cx="6657975" cy="2295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943640" y="4800601"/>
            <a:ext cx="1090103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b="0" i="0" dirty="0">
                <a:solidFill>
                  <a:srgbClr val="020621"/>
                </a:solidFill>
                <a:effectLst/>
                <a:latin typeface="tisapro-regular"/>
              </a:rPr>
              <a:t>is a rare, inherited X-linked genetic disorder caused by a deficiency of the </a:t>
            </a:r>
            <a:r>
              <a:rPr lang="en-GB" b="1" i="0" u="sng" strike="noStrike" dirty="0">
                <a:solidFill>
                  <a:srgbClr val="FF0000"/>
                </a:solidFill>
                <a:effectLst/>
                <a:latin typeface="tisapro-regular"/>
                <a:hlinkClick r:id="rId2" tooltip="Enzymes"/>
              </a:rPr>
              <a:t>ENZYME</a:t>
            </a:r>
            <a:r>
              <a:rPr lang="en-GB" b="1" i="0" u="sng" dirty="0">
                <a:solidFill>
                  <a:srgbClr val="FF0000"/>
                </a:solidFill>
                <a:effectLst/>
                <a:latin typeface="tisapro-regular"/>
              </a:rPr>
              <a:t> HYPOXANTHINE-GUANINE PHOSPHORIBOSYL TRANSFERASE</a:t>
            </a:r>
            <a:r>
              <a:rPr lang="en-GB" b="0" i="0" dirty="0">
                <a:solidFill>
                  <a:srgbClr val="020621"/>
                </a:solidFill>
                <a:effectLst/>
                <a:latin typeface="tisapro-regular"/>
              </a:rPr>
              <a:t> (HPRT),an enzyme of purine salvage pathway. </a:t>
            </a:r>
            <a:endParaRPr lang="sr-Latn-RS" b="0" i="0" dirty="0">
              <a:solidFill>
                <a:srgbClr val="020621"/>
              </a:solidFill>
              <a:effectLst/>
              <a:latin typeface="tisapro-regular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sr-Latn-RS" dirty="0">
              <a:solidFill>
                <a:srgbClr val="020621"/>
              </a:solidFill>
              <a:latin typeface="tisapro-regular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sr-Latn-RS" dirty="0">
                <a:solidFill>
                  <a:srgbClr val="020621"/>
                </a:solidFill>
                <a:latin typeface="tisapro-regular"/>
              </a:rPr>
              <a:t>u</a:t>
            </a:r>
            <a:r>
              <a:rPr lang="en-GB" b="0" i="0" dirty="0" err="1">
                <a:solidFill>
                  <a:srgbClr val="020621"/>
                </a:solidFill>
                <a:effectLst/>
                <a:latin typeface="tisapro-regular"/>
              </a:rPr>
              <a:t>ric</a:t>
            </a:r>
            <a:r>
              <a:rPr lang="en-GB" b="0" i="0" dirty="0">
                <a:solidFill>
                  <a:srgbClr val="020621"/>
                </a:solidFill>
                <a:effectLst/>
                <a:latin typeface="tisapro-regular"/>
              </a:rPr>
              <a:t> acid levels are abnormally high in people with </a:t>
            </a:r>
            <a:r>
              <a:rPr lang="en-GB" b="0" i="0" dirty="0" err="1">
                <a:solidFill>
                  <a:srgbClr val="020621"/>
                </a:solidFill>
                <a:effectLst/>
                <a:latin typeface="tisapro-regular"/>
              </a:rPr>
              <a:t>Lesch-Nyhan</a:t>
            </a:r>
            <a:r>
              <a:rPr lang="en-GB" b="0" i="0" dirty="0">
                <a:solidFill>
                  <a:srgbClr val="020621"/>
                </a:solidFill>
                <a:effectLst/>
                <a:latin typeface="tisapro-regular"/>
              </a:rPr>
              <a:t> syndrome and sodium urate crystals may abnormally accumulate in the joints and kidneys.</a:t>
            </a:r>
            <a:endParaRPr lang="en-GB" dirty="0"/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2223" y="409354"/>
            <a:ext cx="6220046" cy="6235995"/>
          </a:xfrm>
          <a:ln w="76200">
            <a:solidFill>
              <a:schemeClr val="accent6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sr-Latn-RS" sz="1200" dirty="0">
                <a:latin typeface="Calibri" panose="020F0502020204030204" charset="0"/>
                <a:cs typeface="Calibri" panose="020F0502020204030204" charset="0"/>
              </a:rPr>
              <a:t>1. </a:t>
            </a:r>
            <a:r>
              <a:rPr lang="en-GB" sz="1200" dirty="0">
                <a:latin typeface="Calibri" panose="020F0502020204030204" charset="0"/>
                <a:cs typeface="Calibri" panose="020F0502020204030204" charset="0"/>
              </a:rPr>
              <a:t>Explain the difference between nucleotides and nucleosides. </a:t>
            </a:r>
            <a:endParaRPr lang="sr-Latn-RS" sz="1200" dirty="0">
              <a:latin typeface="Calibri" panose="020F0502020204030204" charset="0"/>
              <a:cs typeface="Calibri" panose="020F050202020403020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GB" sz="1200" dirty="0">
                <a:latin typeface="Calibri" panose="020F0502020204030204" charset="0"/>
                <a:cs typeface="Calibri" panose="020F0502020204030204" charset="0"/>
              </a:rPr>
              <a:t>What are the two main pathways nucleotides can be synthesized by?</a:t>
            </a:r>
            <a:endParaRPr lang="sr-Latn-RS" sz="1200" dirty="0">
              <a:latin typeface="Calibri" panose="020F0502020204030204" charset="0"/>
              <a:cs typeface="Calibri" panose="020F050202020403020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sr-Latn-RS" sz="1200" dirty="0">
                <a:latin typeface="Calibri" panose="020F0502020204030204" charset="0"/>
                <a:cs typeface="Calibri" panose="020F0502020204030204" charset="0"/>
              </a:rPr>
              <a:t>2. </a:t>
            </a:r>
            <a:r>
              <a:rPr lang="en-GB" sz="1200" dirty="0">
                <a:latin typeface="Calibri" panose="020F0502020204030204" charset="0"/>
                <a:cs typeface="Calibri" panose="020F0502020204030204" charset="0"/>
              </a:rPr>
              <a:t>Nucleotides' roles in cellular metabolism</a:t>
            </a:r>
            <a:endParaRPr lang="sr-Latn-RS" sz="1200" dirty="0">
              <a:latin typeface="Calibri" panose="020F0502020204030204" charset="0"/>
              <a:cs typeface="Calibri" panose="020F050202020403020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sr-Latn-RS" sz="1200" dirty="0">
                <a:latin typeface="Calibri" panose="020F0502020204030204" charset="0"/>
                <a:cs typeface="Calibri" panose="020F0502020204030204" charset="0"/>
              </a:rPr>
              <a:t>Explain catabolism of purines</a:t>
            </a:r>
            <a:endParaRPr lang="sr-Latn-RS" sz="1200" dirty="0">
              <a:latin typeface="Calibri" panose="020F0502020204030204" charset="0"/>
              <a:cs typeface="Calibri" panose="020F050202020403020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sr-Latn-RS" sz="1200" dirty="0">
                <a:latin typeface="Calibri" panose="020F0502020204030204" charset="0"/>
                <a:cs typeface="Calibri" panose="020F0502020204030204" charset="0"/>
              </a:rPr>
              <a:t>3. </a:t>
            </a:r>
            <a:r>
              <a:rPr lang="en-GB" sz="1200" dirty="0">
                <a:latin typeface="Calibri" panose="020F0502020204030204" charset="0"/>
                <a:cs typeface="Calibri" panose="020F0502020204030204" charset="0"/>
              </a:rPr>
              <a:t>Explain the difference between deoxyribonucleotides</a:t>
            </a:r>
            <a:r>
              <a:rPr lang="sr-Latn-RS" sz="1200" dirty="0">
                <a:latin typeface="Calibri" panose="020F0502020204030204" charset="0"/>
                <a:cs typeface="Calibri" panose="020F0502020204030204" charset="0"/>
              </a:rPr>
              <a:t> and ribonucleotides </a:t>
            </a:r>
            <a:endParaRPr lang="sr-Latn-RS" sz="1200" dirty="0">
              <a:latin typeface="Calibri" panose="020F0502020204030204" charset="0"/>
              <a:cs typeface="Calibri" panose="020F050202020403020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sr-Latn-RS" sz="1200" dirty="0">
                <a:latin typeface="Calibri" panose="020F0502020204030204" charset="0"/>
                <a:cs typeface="Calibri" panose="020F0502020204030204" charset="0"/>
              </a:rPr>
              <a:t>Explain catabolism of cytosine</a:t>
            </a:r>
            <a:endParaRPr lang="sr-Latn-RS" sz="1200" dirty="0">
              <a:latin typeface="Calibri" panose="020F0502020204030204" charset="0"/>
              <a:cs typeface="Calibri" panose="020F050202020403020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sr-Latn-RS" sz="1200" dirty="0">
                <a:latin typeface="Calibri" panose="020F0502020204030204" charset="0"/>
                <a:cs typeface="Calibri" panose="020F0502020204030204" charset="0"/>
              </a:rPr>
              <a:t>4. </a:t>
            </a:r>
            <a:r>
              <a:rPr lang="en-GB" sz="1200" dirty="0">
                <a:latin typeface="Calibri" panose="020F0502020204030204" charset="0"/>
                <a:cs typeface="Calibri" panose="020F0502020204030204" charset="0"/>
              </a:rPr>
              <a:t>Name the major purine and pyrimidine bases.</a:t>
            </a:r>
            <a:endParaRPr lang="sr-Latn-RS" sz="1200" dirty="0">
              <a:latin typeface="Calibri" panose="020F0502020204030204" charset="0"/>
              <a:cs typeface="Calibri" panose="020F050202020403020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sr-Latn-RS" sz="1200" dirty="0">
                <a:latin typeface="Calibri" panose="020F0502020204030204" charset="0"/>
                <a:cs typeface="Calibri" panose="020F0502020204030204" charset="0"/>
              </a:rPr>
              <a:t>Explain catabolism of thymine</a:t>
            </a:r>
            <a:endParaRPr lang="sr-Latn-RS" sz="1200" dirty="0">
              <a:latin typeface="Calibri" panose="020F0502020204030204" charset="0"/>
              <a:cs typeface="Calibri" panose="020F050202020403020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sr-Latn-RS" sz="1200" dirty="0">
                <a:latin typeface="Calibri" panose="020F0502020204030204" charset="0"/>
                <a:cs typeface="Calibri" panose="020F0502020204030204" charset="0"/>
              </a:rPr>
              <a:t>5. </a:t>
            </a:r>
            <a:r>
              <a:rPr lang="en-GB" sz="1200" dirty="0">
                <a:latin typeface="Calibri" panose="020F0502020204030204" charset="0"/>
                <a:cs typeface="Calibri" panose="020F0502020204030204" charset="0"/>
              </a:rPr>
              <a:t>Explain the major differences in purine and pyrimidine de novo biosynthetic pathway</a:t>
            </a:r>
            <a:endParaRPr lang="sr-Latn-RS" sz="1200" dirty="0">
              <a:latin typeface="Calibri" panose="020F0502020204030204" charset="0"/>
              <a:cs typeface="Calibri" panose="020F050202020403020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sr-Latn-RS" sz="1200" dirty="0">
                <a:latin typeface="Calibri" panose="020F0502020204030204" charset="0"/>
                <a:cs typeface="Calibri" panose="020F0502020204030204" charset="0"/>
              </a:rPr>
              <a:t>Xantine oxidase</a:t>
            </a:r>
            <a:endParaRPr lang="sr-Latn-RS" sz="1200" dirty="0">
              <a:latin typeface="Calibri" panose="020F0502020204030204" charset="0"/>
              <a:cs typeface="Calibri" panose="020F050202020403020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sr-Latn-RS" sz="1200" dirty="0">
                <a:latin typeface="Calibri" panose="020F0502020204030204" charset="0"/>
                <a:cs typeface="Calibri" panose="020F0502020204030204" charset="0"/>
              </a:rPr>
              <a:t>6. Explain purine salvage pathway</a:t>
            </a:r>
            <a:endParaRPr lang="sr-Latn-RS" sz="1200" dirty="0">
              <a:latin typeface="Calibri" panose="020F0502020204030204" charset="0"/>
              <a:cs typeface="Calibri" panose="020F050202020403020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GB" sz="1200" dirty="0">
                <a:latin typeface="Calibri" panose="020F0502020204030204" charset="0"/>
                <a:cs typeface="Calibri" panose="020F0502020204030204" charset="0"/>
              </a:rPr>
              <a:t>Give an example of a disease caused by an elevated concentration of uric acid</a:t>
            </a:r>
            <a:endParaRPr lang="sr-Latn-RS" sz="1200" dirty="0">
              <a:latin typeface="Calibri" panose="020F0502020204030204" charset="0"/>
              <a:cs typeface="Calibri" panose="020F050202020403020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sr-Latn-RS" sz="1200" dirty="0">
                <a:latin typeface="Calibri" panose="020F0502020204030204" charset="0"/>
                <a:cs typeface="Calibri" panose="020F0502020204030204" charset="0"/>
              </a:rPr>
              <a:t>7. Biosynthesis of deoxyribonucleotides nucleotides</a:t>
            </a:r>
            <a:endParaRPr lang="sr-Latn-RS" sz="1200" dirty="0">
              <a:latin typeface="Calibri" panose="020F0502020204030204" charset="0"/>
              <a:cs typeface="Calibri" panose="020F050202020403020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sr-Latn-RS" sz="1200" dirty="0">
                <a:latin typeface="Calibri" panose="020F0502020204030204" charset="0"/>
                <a:cs typeface="Calibri" panose="020F0502020204030204" charset="0"/>
              </a:rPr>
              <a:t>Explain Lesch-Nyhan syndrome</a:t>
            </a:r>
            <a:endParaRPr lang="sr-Latn-RS" sz="1200" dirty="0">
              <a:latin typeface="Calibri" panose="020F0502020204030204" charset="0"/>
              <a:cs typeface="Calibri" panose="020F050202020403020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sr-Latn-RS" sz="1200" dirty="0">
                <a:latin typeface="Calibri" panose="020F0502020204030204" charset="0"/>
                <a:cs typeface="Calibri" panose="020F0502020204030204" charset="0"/>
              </a:rPr>
              <a:t>8. Regulation of pyrimidine nucleotide biosynthesis</a:t>
            </a:r>
            <a:endParaRPr lang="sr-Latn-RS" sz="1200" dirty="0">
              <a:latin typeface="Calibri" panose="020F0502020204030204" charset="0"/>
              <a:cs typeface="Calibri" panose="020F050202020403020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sr-Latn-RS" sz="1200" dirty="0">
                <a:latin typeface="Calibri" panose="020F0502020204030204" charset="0"/>
                <a:cs typeface="Calibri" panose="020F0502020204030204" charset="0"/>
              </a:rPr>
              <a:t>Conversion of IMP to AMP or GMP</a:t>
            </a:r>
            <a:endParaRPr lang="sr-Latn-RS" sz="1200" dirty="0">
              <a:latin typeface="Calibri" panose="020F0502020204030204" charset="0"/>
              <a:cs typeface="Calibri" panose="020F050202020403020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sr-Latn-RS" sz="1200" dirty="0">
                <a:latin typeface="Calibri" panose="020F0502020204030204" charset="0"/>
                <a:cs typeface="Calibri" panose="020F0502020204030204" charset="0"/>
              </a:rPr>
              <a:t>9. Explain regulation of purine biosynthesis</a:t>
            </a:r>
            <a:endParaRPr lang="sr-Latn-RS" sz="1200" dirty="0">
              <a:latin typeface="Calibri" panose="020F0502020204030204" charset="0"/>
              <a:cs typeface="Calibri" panose="020F050202020403020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sr-Latn-RS" sz="1200" dirty="0">
                <a:latin typeface="Calibri" panose="020F0502020204030204" charset="0"/>
                <a:cs typeface="Calibri" panose="020F0502020204030204" charset="0"/>
              </a:rPr>
              <a:t> Sources of carbon and nitrogen atoms in purine and pyrimidine rings</a:t>
            </a:r>
            <a:endParaRPr lang="sr-Latn-RS" sz="1200" dirty="0">
              <a:latin typeface="Calibri" panose="020F0502020204030204" charset="0"/>
              <a:cs typeface="Calibri" panose="020F050202020403020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sr-Latn-RS" sz="1200" dirty="0">
                <a:latin typeface="Calibri" panose="020F0502020204030204" charset="0"/>
                <a:cs typeface="Calibri" panose="020F0502020204030204" charset="0"/>
              </a:rPr>
              <a:t>10. Nucleotide nomenclature</a:t>
            </a:r>
            <a:endParaRPr lang="sr-Latn-RS" sz="1200" dirty="0">
              <a:latin typeface="Calibri" panose="020F0502020204030204" charset="0"/>
              <a:cs typeface="Calibri" panose="020F050202020403020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sr-Latn-RS" sz="1200" dirty="0">
                <a:latin typeface="Calibri" panose="020F0502020204030204" charset="0"/>
                <a:cs typeface="Calibri" panose="020F0502020204030204" charset="0"/>
              </a:rPr>
              <a:t>Regulation of deoxyribonucleotides synthesis</a:t>
            </a:r>
            <a:endParaRPr lang="sr-Latn-RS" sz="1200" dirty="0">
              <a:latin typeface="Calibri" panose="020F0502020204030204" charset="0"/>
              <a:cs typeface="Calibri" panose="020F050202020403020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sr-Latn-RS" sz="1200" dirty="0">
              <a:latin typeface="Calibri" panose="020F0502020204030204" charset="0"/>
              <a:cs typeface="Calibri" panose="020F0502020204030204" charset="0"/>
            </a:endParaRPr>
          </a:p>
          <a:p>
            <a:pPr marL="342900" indent="-342900">
              <a:buFont typeface="+mj-lt"/>
              <a:buAutoNum type="arabicPeriod"/>
            </a:pPr>
            <a:endParaRPr lang="sr-Latn-RS" sz="1200" dirty="0"/>
          </a:p>
          <a:p>
            <a:endParaRPr lang="sr-Latn-RS" sz="1200" dirty="0"/>
          </a:p>
          <a:p>
            <a:endParaRPr lang="en-GB" sz="1200" dirty="0"/>
          </a:p>
        </p:txBody>
      </p:sp>
      <p:pic>
        <p:nvPicPr>
          <p:cNvPr id="27650" name="Picture 2" descr="Purple Questions Stock Illustrations – 307 Purple Questions Stock  Illustrations, Vectors &amp; Clipart - Dreamstime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731" y="417328"/>
            <a:ext cx="4665291" cy="2116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542857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1415" y="627277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0709" y="6600361"/>
            <a:ext cx="12253417" cy="25763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1452" y="1460331"/>
            <a:ext cx="7814929" cy="4172459"/>
          </a:xfrm>
          <a:prstGeom prst="rect">
            <a:avLst/>
          </a:prstGeom>
          <a:ln w="76200">
            <a:solidFill>
              <a:schemeClr val="accent6">
                <a:lumMod val="60000"/>
                <a:lumOff val="40000"/>
              </a:schemeClr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7974418" y="4517990"/>
            <a:ext cx="4997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5600" b="1" dirty="0">
                <a:solidFill>
                  <a:srgbClr val="FF0000"/>
                </a:solidFill>
                <a:latin typeface="Arial Narrow" panose="020B0606020202030204" pitchFamily="34" charset="0"/>
              </a:rPr>
              <a:t>s</a:t>
            </a:r>
            <a:endParaRPr lang="en-GB" sz="56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48415" y="5903447"/>
            <a:ext cx="79079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Arial Black" panose="020B0A04020102020204" pitchFamily="34" charset="0"/>
              </a:rPr>
              <a:t>PURINE OR PYRIMIDINE BASE + SUGAR</a:t>
            </a:r>
            <a:endParaRPr lang="en-GB" b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15" y="186488"/>
            <a:ext cx="12069169" cy="1371600"/>
          </a:xfrm>
        </p:spPr>
        <p:txBody>
          <a:bodyPr/>
          <a:lstStyle/>
          <a:p>
            <a:pPr algn="ctr"/>
            <a:r>
              <a:rPr lang="en-GB" dirty="0"/>
              <a:t>NITROGEN BASES, NUCLEOSIDES,</a:t>
            </a:r>
            <a:r>
              <a:rPr lang="sr-Latn-RS" dirty="0"/>
              <a:t> </a:t>
            </a:r>
            <a:r>
              <a:rPr lang="en-GB" dirty="0"/>
              <a:t>AND NUCLEOTIDES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54285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089" y="1558088"/>
            <a:ext cx="7205895" cy="417183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8763" y="1367262"/>
            <a:ext cx="2171969" cy="4123476"/>
          </a:xfrm>
          <a:prstGeom prst="rect">
            <a:avLst/>
          </a:prstGeom>
        </p:spPr>
      </p:pic>
      <p:sp>
        <p:nvSpPr>
          <p:cNvPr id="16" name="Left Brace 15"/>
          <p:cNvSpPr/>
          <p:nvPr/>
        </p:nvSpPr>
        <p:spPr>
          <a:xfrm>
            <a:off x="6971086" y="1404330"/>
            <a:ext cx="1479795" cy="412347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0" y="5729922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0" i="0" u="none" strike="noStrike" baseline="0" dirty="0">
                <a:latin typeface="AdvOT1ef757c0"/>
              </a:rPr>
              <a:t>Nucleosides have a sugar</a:t>
            </a:r>
            <a:r>
              <a:rPr lang="en-GB" sz="1800" b="0" i="0" u="none" strike="noStrike" baseline="0" dirty="0">
                <a:latin typeface="AdvOT1ef757c0+20"/>
              </a:rPr>
              <a:t>—</a:t>
            </a:r>
            <a:r>
              <a:rPr lang="en-GB" sz="1800" b="0" i="0" u="none" strike="noStrike" baseline="0" dirty="0">
                <a:latin typeface="AdvOT1ef757c0"/>
              </a:rPr>
              <a:t>either</a:t>
            </a:r>
            <a:r>
              <a:rPr lang="sr-Latn-RS" sz="1800" b="0" i="0" u="none" strike="noStrike" baseline="0" dirty="0">
                <a:latin typeface="AdvOT1ef757c0"/>
              </a:rPr>
              <a:t> </a:t>
            </a:r>
            <a:r>
              <a:rPr lang="en-GB" sz="1800" b="0" i="0" u="none" strike="noStrike" baseline="0" dirty="0">
                <a:latin typeface="AdvOT1ef757c0"/>
              </a:rPr>
              <a:t>ribose or 2-deoxyribose—added to a nitrogen</a:t>
            </a:r>
            <a:r>
              <a:rPr lang="sr-Latn-RS" sz="1800" b="0" i="0" u="none" strike="noStrike" baseline="0" dirty="0">
                <a:latin typeface="AdvOT1ef757c0"/>
              </a:rPr>
              <a:t> change </a:t>
            </a:r>
            <a:r>
              <a:rPr lang="en-GB" sz="1800" b="0" i="0" u="none" strike="noStrike" baseline="0" dirty="0">
                <a:latin typeface="AdvOT1ef757c0"/>
              </a:rPr>
              <a:t>group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61415" y="627277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1" y="6209847"/>
            <a:ext cx="1219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0" i="0" u="none" strike="noStrike" baseline="0" dirty="0">
                <a:latin typeface="AdvOT1ef757c0"/>
              </a:rPr>
              <a:t>The addition of one or more phosphates to a nucleoside results in a nucleotide</a:t>
            </a:r>
            <a:endParaRPr lang="en-GB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0709" y="6600361"/>
            <a:ext cx="12253417" cy="257639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9431079" y="2509284"/>
            <a:ext cx="308344" cy="839972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9431079" y="4263656"/>
            <a:ext cx="404037" cy="839972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5337929" y="2541182"/>
            <a:ext cx="1881963" cy="404037"/>
          </a:xfrm>
          <a:prstGeom prst="rect">
            <a:avLst/>
          </a:prstGeom>
          <a:noFill/>
          <a:ln w="76200">
            <a:solidFill>
              <a:srgbClr val="FF5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91553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1415" y="627277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0709" y="6600361"/>
            <a:ext cx="12253417" cy="25763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780" y="1296764"/>
            <a:ext cx="6391275" cy="2133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06" y="3605630"/>
            <a:ext cx="7077075" cy="223837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3725" y="1814069"/>
            <a:ext cx="4359234" cy="3001040"/>
          </a:xfrm>
          <a:prstGeom prst="rect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542857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1415" y="627277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0709" y="6600361"/>
            <a:ext cx="12253417" cy="25763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4252" y="870439"/>
            <a:ext cx="9142857" cy="4838095"/>
          </a:xfrm>
          <a:prstGeom prst="rect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8729330" y="4509030"/>
            <a:ext cx="5954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6000" b="1" dirty="0">
                <a:solidFill>
                  <a:srgbClr val="FF0000"/>
                </a:solidFill>
                <a:latin typeface="Arial Narrow" panose="020B0606020202030204" pitchFamily="34" charset="0"/>
              </a:rPr>
              <a:t> t</a:t>
            </a:r>
            <a:endParaRPr lang="en-GB" sz="60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38050" y="5934670"/>
            <a:ext cx="937525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Arial Black" panose="020B0A04020102020204" pitchFamily="34" charset="0"/>
              </a:rPr>
              <a:t>PHOSPHATE ESTERS OF NUCLEOSIDES (BASE + SUGAR + PHOSPHATE)</a:t>
            </a:r>
            <a:endParaRPr lang="sr-Latn-RS" b="1" dirty="0">
              <a:latin typeface="Arial Black" panose="020B0A04020102020204" pitchFamily="34" charset="0"/>
            </a:endParaRPr>
          </a:p>
          <a:p>
            <a:pPr algn="ctr"/>
            <a:r>
              <a:rPr lang="en-GB" sz="1800" b="0" i="0" dirty="0">
                <a:solidFill>
                  <a:srgbClr val="111111"/>
                </a:solidFill>
                <a:effectLst/>
                <a:latin typeface="Roboto" panose="02000000000000000000" pitchFamily="2" charset="0"/>
              </a:rPr>
              <a:t>They can be mono-, di-or </a:t>
            </a:r>
            <a:r>
              <a:rPr lang="en-GB" sz="1800" b="0" i="0" dirty="0" err="1">
                <a:solidFill>
                  <a:srgbClr val="111111"/>
                </a:solidFill>
                <a:effectLst/>
                <a:latin typeface="Roboto" panose="02000000000000000000" pitchFamily="2" charset="0"/>
              </a:rPr>
              <a:t>triphosphorylated</a:t>
            </a:r>
            <a:r>
              <a:rPr lang="en-GB" sz="1800" b="0" i="0" dirty="0">
                <a:solidFill>
                  <a:srgbClr val="111111"/>
                </a:solidFill>
                <a:effectLst/>
                <a:latin typeface="Roboto" panose="02000000000000000000" pitchFamily="2" charset="0"/>
              </a:rPr>
              <a:t> to form nucleotides</a:t>
            </a:r>
            <a:endParaRPr lang="en-GB" sz="1800" b="0" i="0" dirty="0">
              <a:solidFill>
                <a:srgbClr val="111111"/>
              </a:solidFill>
              <a:effectLst/>
              <a:latin typeface="Roboto" panose="02000000000000000000" pitchFamily="2" charset="0"/>
            </a:endParaRPr>
          </a:p>
          <a:p>
            <a:pPr algn="ctr"/>
            <a:endParaRPr lang="en-GB" b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91553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1415" y="627277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0709" y="6600361"/>
            <a:ext cx="12253417" cy="25763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6433" y="212651"/>
            <a:ext cx="12075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800" b="1" dirty="0">
                <a:solidFill>
                  <a:schemeClr val="bg1"/>
                </a:solidFill>
                <a:latin typeface="Arial Black" panose="020B0A04020102020204" pitchFamily="34" charset="0"/>
              </a:rPr>
              <a:t>RIBONUCLEOTIDES</a:t>
            </a:r>
            <a:endParaRPr lang="en-GB" sz="28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7162" y="1840852"/>
            <a:ext cx="2797274" cy="224082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38" y="1624877"/>
            <a:ext cx="9031429" cy="3179063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91553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1415" y="627277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0709" y="6600361"/>
            <a:ext cx="12253417" cy="25763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6433" y="212651"/>
            <a:ext cx="120755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800" b="1" dirty="0">
                <a:solidFill>
                  <a:schemeClr val="bg1"/>
                </a:solidFill>
                <a:latin typeface="Arial Black" panose="020B0A04020102020204" pitchFamily="34" charset="0"/>
              </a:rPr>
              <a:t>DEOXYRIBONUCLEOTIDES</a:t>
            </a:r>
            <a:endParaRPr lang="en-GB" sz="28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9061" y="1911426"/>
            <a:ext cx="2769488" cy="220383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30113"/>
            <a:ext cx="9279565" cy="351824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542857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1415" y="627277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0709" y="6600361"/>
            <a:ext cx="12253417" cy="25763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4726" y="571784"/>
            <a:ext cx="8152409" cy="6028578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">
            <a:clrChange>
              <a:clrFrom>
                <a:srgbClr val="EFEFEF"/>
              </a:clrFrom>
              <a:clrTo>
                <a:srgbClr val="EFEFE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36762" y="734243"/>
            <a:ext cx="9624801" cy="577228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3424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931" y="6315143"/>
            <a:ext cx="12192000" cy="54285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6326" y="95693"/>
            <a:ext cx="1208567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800" b="1" dirty="0">
                <a:solidFill>
                  <a:schemeClr val="bg1"/>
                </a:solidFill>
                <a:latin typeface="Arial Black" panose="020B0A04020102020204" pitchFamily="34" charset="0"/>
              </a:rPr>
              <a:t>DIFFERENCE BETWEEN DNA and RNA</a:t>
            </a:r>
            <a:endParaRPr lang="sr-Latn-RS" sz="2800" b="1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sr-Latn-RS" b="1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endParaRPr lang="sr-Latn-RS" dirty="0">
              <a:solidFill>
                <a:schemeClr val="bg1"/>
              </a:solidFill>
            </a:endParaRPr>
          </a:p>
          <a:p>
            <a:endParaRPr lang="sr-Latn-RS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10419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315143"/>
            <a:ext cx="12192000" cy="54285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228607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sr-Latn-RS" sz="3200" b="1" dirty="0">
                <a:solidFill>
                  <a:schemeClr val="bg1"/>
                </a:solidFill>
                <a:latin typeface="Arial Black" panose="020B0A04020102020204" pitchFamily="34" charset="0"/>
              </a:rPr>
              <a:t>PURIN </a:t>
            </a:r>
            <a:r>
              <a:rPr lang="en-GB" sz="3200" b="1" dirty="0">
                <a:solidFill>
                  <a:schemeClr val="bg1"/>
                </a:solidFill>
                <a:latin typeface="Arial Black" panose="020B0A04020102020204" pitchFamily="34" charset="0"/>
              </a:rPr>
              <a:t>NUCLEOTIDE BIOSYNTHESIS</a:t>
            </a:r>
            <a:endParaRPr lang="en-GB" sz="32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Arrow: Down 2"/>
          <p:cNvSpPr/>
          <p:nvPr/>
        </p:nvSpPr>
        <p:spPr>
          <a:xfrm>
            <a:off x="3200399" y="1329070"/>
            <a:ext cx="1137684" cy="20999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row: Down 7"/>
          <p:cNvSpPr/>
          <p:nvPr/>
        </p:nvSpPr>
        <p:spPr>
          <a:xfrm>
            <a:off x="7605822" y="1329070"/>
            <a:ext cx="1137684" cy="2099930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2444601" y="3743468"/>
            <a:ext cx="26492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Arial Black" panose="020B0A04020102020204" pitchFamily="34" charset="0"/>
              </a:rPr>
              <a:t>DE NOVO PATHWAY</a:t>
            </a:r>
            <a:endParaRPr lang="en-GB" b="1" dirty="0">
              <a:latin typeface="Arial Black" panose="020B0A040201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98121" y="3743468"/>
            <a:ext cx="29585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latin typeface="Arial Black" panose="020B0A04020102020204" pitchFamily="34" charset="0"/>
              </a:rPr>
              <a:t>SALVAGE PATHWAY</a:t>
            </a:r>
            <a:endParaRPr lang="en-GB" b="1" dirty="0">
              <a:latin typeface="Arial Black" panose="020B0A040201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44601" y="4246325"/>
            <a:ext cx="2913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activated ribose (PRPP) + amino acids + ATP + CO2 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7098121" y="4200158"/>
            <a:ext cx="35007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activated ribose (PRPP) + base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2444601" y="5188688"/>
            <a:ext cx="2829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PRPP</a:t>
            </a:r>
            <a:r>
              <a:rPr lang="en-GB" dirty="0">
                <a:sym typeface="Symbol" panose="05050102010706020507" pitchFamily="18" charset="2"/>
              </a:rPr>
              <a:t></a:t>
            </a:r>
            <a:r>
              <a:rPr lang="sr-Latn-RS" dirty="0"/>
              <a:t> IMP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3" descr="Vector background of vibrant colors splashing"/>
          <p:cNvPicPr>
            <a:picLocks noChangeAspect="1"/>
          </p:cNvPicPr>
          <p:nvPr/>
        </p:nvPicPr>
        <p:blipFill rotWithShape="1">
          <a:blip r:embed="rId1"/>
          <a:srcRect t="36155" r="1" b="10796"/>
          <a:stretch>
            <a:fillRect/>
          </a:stretch>
        </p:blipFill>
        <p:spPr>
          <a:xfrm>
            <a:off x="928048" y="1692321"/>
            <a:ext cx="4511274" cy="37914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72822" y="2220526"/>
            <a:ext cx="710647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18F23307-8124-4758-BAB0-3667EABA0B67}" type="slidenum">
              <a:rPr lang="en-US" smtClean="0"/>
            </a:fld>
            <a:endParaRPr lang="en-US" dirty="0"/>
          </a:p>
        </p:txBody>
      </p:sp>
      <p:pic>
        <p:nvPicPr>
          <p:cNvPr id="1028" name="Picture 4" descr="What Is ENCODE, and Why Does It Matter? | Live Science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35558" y="-805218"/>
            <a:ext cx="6178745" cy="766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4" descr="samo-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9352" y="106373"/>
            <a:ext cx="810502" cy="1106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411187" y="482875"/>
            <a:ext cx="55581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b="1" dirty="0"/>
              <a:t>University of Kragujevac, Serbia, Faculty of Medical</a:t>
            </a:r>
            <a:endParaRPr lang="en-GB" b="1" dirty="0"/>
          </a:p>
          <a:p>
            <a:pPr algn="r"/>
            <a:r>
              <a:rPr lang="en-GB" b="1" dirty="0"/>
              <a:t>Sciences, Department of Biochemistry</a:t>
            </a:r>
            <a:endParaRPr lang="en-GB" b="1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792306">
            <a:off x="1072951" y="1560797"/>
            <a:ext cx="1774244" cy="1454298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161016" y="2758573"/>
            <a:ext cx="1078103" cy="138688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407119" y="1822282"/>
            <a:ext cx="1252450" cy="1204110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5411187" y="2141478"/>
            <a:ext cx="61787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r-Latn-RS" sz="28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NUCLEIC ACIDS METABOLISM</a:t>
            </a:r>
            <a:endParaRPr lang="en-GB" sz="2800" b="1" dirty="0">
              <a:solidFill>
                <a:schemeClr val="accent5">
                  <a:lumMod val="60000"/>
                  <a:lumOff val="4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568483" y="1692321"/>
            <a:ext cx="64622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r-Latn-RS" dirty="0"/>
              <a:t>IASM </a:t>
            </a:r>
            <a:r>
              <a:rPr lang="en-GB" dirty="0"/>
              <a:t>TEACHING UNIT 10: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5624708" y="2895532"/>
            <a:ext cx="5965224" cy="1384995"/>
          </a:xfrm>
          <a:prstGeom prst="rect">
            <a:avLst/>
          </a:prstGeom>
          <a:solidFill>
            <a:srgbClr val="FFCC66"/>
          </a:solidFill>
        </p:spPr>
        <p:txBody>
          <a:bodyPr wrap="square">
            <a:spAutoFit/>
          </a:bodyPr>
          <a:lstStyle/>
          <a:p>
            <a:r>
              <a:rPr lang="en-GB" sz="2800" b="1" dirty="0"/>
              <a:t>Catabolism and anabolism of</a:t>
            </a:r>
            <a:endParaRPr lang="en-GB" sz="2800" b="1" dirty="0"/>
          </a:p>
          <a:p>
            <a:r>
              <a:rPr lang="en-GB" sz="2800" b="1" dirty="0"/>
              <a:t>nucleotides and nucleic acids;</a:t>
            </a:r>
            <a:endParaRPr lang="en-GB" sz="2800" b="1" dirty="0"/>
          </a:p>
          <a:p>
            <a:r>
              <a:rPr lang="en-GB" sz="2800" b="1" dirty="0"/>
              <a:t>purine and pyrimidine metabolism.</a:t>
            </a:r>
            <a:endParaRPr lang="en-GB" sz="2800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6232358" cy="6858000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7" name="TextBox 6"/>
          <p:cNvSpPr txBox="1"/>
          <p:nvPr/>
        </p:nvSpPr>
        <p:spPr>
          <a:xfrm>
            <a:off x="365813" y="2696495"/>
            <a:ext cx="557062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Arial Black" panose="020B0A04020102020204" pitchFamily="34" charset="0"/>
              </a:rPr>
              <a:t>THE PURINE SYNTHESIS PATHWAY</a:t>
            </a:r>
            <a:endParaRPr lang="sr-Latn-RS" sz="32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17" name="Picture 3" descr="Vector background of vibrant colors splashing"/>
          <p:cNvPicPr>
            <a:picLocks noChangeAspect="1"/>
          </p:cNvPicPr>
          <p:nvPr/>
        </p:nvPicPr>
        <p:blipFill rotWithShape="1">
          <a:blip r:embed="rId2"/>
          <a:srcRect t="36155" r="1" b="10796"/>
          <a:stretch>
            <a:fillRect/>
          </a:stretch>
        </p:blipFill>
        <p:spPr>
          <a:xfrm>
            <a:off x="6103546" y="0"/>
            <a:ext cx="6489982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0"/>
          </a:effectLst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792306">
            <a:off x="6614657" y="1623502"/>
            <a:ext cx="2518693" cy="2145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792306">
            <a:off x="9563724" y="3973559"/>
            <a:ext cx="2518693" cy="2145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6232358" cy="559468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0868" y="2157888"/>
            <a:ext cx="5570621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Arial Black" panose="020B0A04020102020204" pitchFamily="34" charset="0"/>
              </a:rPr>
              <a:t>THE PURINE SYNTHESIS PATHWAY</a:t>
            </a:r>
            <a:endParaRPr lang="sr-Latn-RS" sz="3200" b="1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sr-Latn-RS" sz="3200" b="1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r>
              <a:rPr lang="sr-Latn-RS" sz="3200" b="1" dirty="0">
                <a:solidFill>
                  <a:srgbClr val="92D050"/>
                </a:solidFill>
                <a:latin typeface="Arial Black" panose="020B0A04020102020204" pitchFamily="34" charset="0"/>
              </a:rPr>
              <a:t>11 STEPS</a:t>
            </a:r>
            <a:endParaRPr lang="en-GB" sz="3200" b="1" dirty="0">
              <a:solidFill>
                <a:srgbClr val="92D050"/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115" y="5594684"/>
            <a:ext cx="614412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800" b="0" i="0" u="none" strike="noStrike" baseline="0" dirty="0">
                <a:latin typeface="AdvOT1ef757c0"/>
              </a:rPr>
              <a:t>The purine ring is built on the ribose sugar 5-phosphoribosyl-1-pyrophosphate (PRPP) as the base. Purine nucleotides synthesis begins with PRPP, which, through a series of</a:t>
            </a:r>
            <a:r>
              <a:rPr lang="sr-Latn-RS" sz="1800" b="0" i="0" u="none" strike="noStrike" baseline="0" dirty="0">
                <a:latin typeface="AdvOT1ef757c0"/>
              </a:rPr>
              <a:t> </a:t>
            </a:r>
            <a:r>
              <a:rPr lang="en-GB" sz="1800" b="0" i="0" u="none" strike="noStrike" baseline="0" dirty="0">
                <a:latin typeface="AdvOT1ef757c0"/>
              </a:rPr>
              <a:t>reactions, generates the nucleotide, inosine 5</a:t>
            </a:r>
            <a:r>
              <a:rPr lang="en-GB" sz="800" b="0" i="0" u="none" strike="noStrike" baseline="0" dirty="0">
                <a:latin typeface="AdvP4C4E74"/>
              </a:rPr>
              <a:t>0</a:t>
            </a:r>
            <a:r>
              <a:rPr lang="en-GB" sz="1800" b="0" i="0" u="none" strike="noStrike" baseline="0" dirty="0">
                <a:latin typeface="AdvOT1ef757c0"/>
              </a:rPr>
              <a:t>-monophosphate (IMP).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4863" y="17359"/>
            <a:ext cx="5582653" cy="6840641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10419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315143"/>
            <a:ext cx="12192000" cy="54285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228607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Arial Black" panose="020B0A04020102020204" pitchFamily="34" charset="0"/>
              </a:rPr>
              <a:t>NUCLEOTIDE BIOSYNTHESIS</a:t>
            </a:r>
            <a:endParaRPr lang="en-GB" sz="32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93165" y="1192250"/>
            <a:ext cx="60977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i="0" u="none" strike="noStrike" baseline="0" dirty="0">
                <a:latin typeface="AdvOT1ef757c0"/>
              </a:rPr>
              <a:t>Purine nucleotides synthesis begins with PRPP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769975" y="5699244"/>
            <a:ext cx="114220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0" i="0" u="none" strike="noStrike" baseline="0" dirty="0">
                <a:latin typeface="AdvOT1ef757c0"/>
              </a:rPr>
              <a:t>Ribose 5-phosphate serves as a platform for</a:t>
            </a:r>
            <a:r>
              <a:rPr lang="sr-Latn-RS" sz="1800" b="0" i="0" u="none" strike="noStrike" baseline="0" dirty="0">
                <a:latin typeface="AdvOT1ef757c0"/>
              </a:rPr>
              <a:t> </a:t>
            </a:r>
            <a:r>
              <a:rPr lang="en-GB" sz="1800" b="0" i="0" u="none" strike="noStrike" baseline="0" dirty="0">
                <a:latin typeface="AdvOT1ef757c0"/>
              </a:rPr>
              <a:t>the construction of the purine ring structure.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1480" y="1996762"/>
            <a:ext cx="10005236" cy="3182891"/>
          </a:xfrm>
          <a:prstGeom prst="rect">
            <a:avLst/>
          </a:prstGeom>
        </p:spPr>
      </p:pic>
      <p:grpSp>
        <p:nvGrpSpPr>
          <p:cNvPr id="18" name="Group 5"/>
          <p:cNvGrpSpPr/>
          <p:nvPr/>
        </p:nvGrpSpPr>
        <p:grpSpPr bwMode="auto">
          <a:xfrm>
            <a:off x="152400" y="1143000"/>
            <a:ext cx="1447800" cy="1371600"/>
            <a:chOff x="152400" y="1143000"/>
            <a:chExt cx="1447800" cy="1371600"/>
          </a:xfrm>
        </p:grpSpPr>
        <p:sp>
          <p:nvSpPr>
            <p:cNvPr id="19" name="Oval 6"/>
            <p:cNvSpPr>
              <a:spLocks noChangeArrowheads="1"/>
            </p:cNvSpPr>
            <p:nvPr/>
          </p:nvSpPr>
          <p:spPr bwMode="auto">
            <a:xfrm>
              <a:off x="152400" y="1143000"/>
              <a:ext cx="1447800" cy="1371600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20" name="TextBox 7"/>
            <p:cNvSpPr txBox="1">
              <a:spLocks noChangeArrowheads="1"/>
            </p:cNvSpPr>
            <p:nvPr/>
          </p:nvSpPr>
          <p:spPr bwMode="auto">
            <a:xfrm>
              <a:off x="304800" y="1417638"/>
              <a:ext cx="1066800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/>
              <a:r>
                <a:rPr lang="sr-Latn-RS" altLang="en-US" sz="4400">
                  <a:latin typeface="Arial Black" panose="020B0A04020102020204" pitchFamily="34" charset="0"/>
                </a:rPr>
                <a:t>1</a:t>
              </a:r>
              <a:endParaRPr lang="en-GB" altLang="en-US" sz="4400">
                <a:latin typeface="Arial Black" panose="020B0A04020102020204" pitchFamily="34" charset="0"/>
              </a:endParaRPr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10419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315143"/>
            <a:ext cx="12192000" cy="54285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228607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Arial Black" panose="020B0A04020102020204" pitchFamily="34" charset="0"/>
              </a:rPr>
              <a:t>NUCLEOTIDE BIOSYNTHESIS</a:t>
            </a:r>
            <a:endParaRPr lang="en-GB" sz="32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8" name="Group 5"/>
          <p:cNvGrpSpPr/>
          <p:nvPr/>
        </p:nvGrpSpPr>
        <p:grpSpPr bwMode="auto">
          <a:xfrm>
            <a:off x="2831804" y="1192868"/>
            <a:ext cx="1447800" cy="1371600"/>
            <a:chOff x="152400" y="1143000"/>
            <a:chExt cx="1447800" cy="1371600"/>
          </a:xfrm>
        </p:grpSpPr>
        <p:sp>
          <p:nvSpPr>
            <p:cNvPr id="19" name="Oval 6"/>
            <p:cNvSpPr>
              <a:spLocks noChangeArrowheads="1"/>
            </p:cNvSpPr>
            <p:nvPr/>
          </p:nvSpPr>
          <p:spPr bwMode="auto">
            <a:xfrm>
              <a:off x="152400" y="1143000"/>
              <a:ext cx="1447800" cy="1371600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20" name="TextBox 7"/>
            <p:cNvSpPr txBox="1">
              <a:spLocks noChangeArrowheads="1"/>
            </p:cNvSpPr>
            <p:nvPr/>
          </p:nvSpPr>
          <p:spPr bwMode="auto">
            <a:xfrm>
              <a:off x="304800" y="1417638"/>
              <a:ext cx="1066800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/>
              <a:r>
                <a:rPr lang="sr-Latn-RS" altLang="en-US" sz="4400" dirty="0">
                  <a:latin typeface="Arial Black" panose="020B0A04020102020204" pitchFamily="34" charset="0"/>
                </a:rPr>
                <a:t>2</a:t>
              </a:r>
              <a:endParaRPr lang="en-GB" altLang="en-US" sz="4400" dirty="0">
                <a:latin typeface="Arial Black" panose="020B0A04020102020204" pitchFamily="34" charset="0"/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38183" y="1089478"/>
            <a:ext cx="5328684" cy="4971397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10419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315143"/>
            <a:ext cx="12192000" cy="54285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228607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Arial Black" panose="020B0A04020102020204" pitchFamily="34" charset="0"/>
              </a:rPr>
              <a:t>NUCLEOTIDE BIOSYNTHESIS</a:t>
            </a:r>
            <a:endParaRPr lang="en-GB" sz="32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8" name="Group 5"/>
          <p:cNvGrpSpPr/>
          <p:nvPr/>
        </p:nvGrpSpPr>
        <p:grpSpPr bwMode="auto">
          <a:xfrm>
            <a:off x="2704214" y="1239667"/>
            <a:ext cx="1447800" cy="1371600"/>
            <a:chOff x="152400" y="1143000"/>
            <a:chExt cx="1447800" cy="1371600"/>
          </a:xfrm>
        </p:grpSpPr>
        <p:sp>
          <p:nvSpPr>
            <p:cNvPr id="19" name="Oval 6"/>
            <p:cNvSpPr>
              <a:spLocks noChangeArrowheads="1"/>
            </p:cNvSpPr>
            <p:nvPr/>
          </p:nvSpPr>
          <p:spPr bwMode="auto">
            <a:xfrm>
              <a:off x="152400" y="1143000"/>
              <a:ext cx="1447800" cy="1371600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20" name="TextBox 7"/>
            <p:cNvSpPr txBox="1">
              <a:spLocks noChangeArrowheads="1"/>
            </p:cNvSpPr>
            <p:nvPr/>
          </p:nvSpPr>
          <p:spPr bwMode="auto">
            <a:xfrm>
              <a:off x="340895" y="1417638"/>
              <a:ext cx="1066800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/>
              <a:r>
                <a:rPr lang="sr-Latn-RS" altLang="en-US" sz="4400" dirty="0">
                  <a:latin typeface="Arial Black" panose="020B0A04020102020204" pitchFamily="34" charset="0"/>
                </a:rPr>
                <a:t>3</a:t>
              </a:r>
              <a:endParaRPr lang="en-GB" altLang="en-US" sz="4400" dirty="0">
                <a:latin typeface="Arial Black" panose="020B0A04020102020204" pitchFamily="34" charset="0"/>
              </a:endParaRPr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2089" y="1367265"/>
            <a:ext cx="4104832" cy="4947878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10419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315143"/>
            <a:ext cx="12192000" cy="54285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228607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Arial Black" panose="020B0A04020102020204" pitchFamily="34" charset="0"/>
              </a:rPr>
              <a:t>NUCLEOTIDE BIOSYNTHESIS</a:t>
            </a:r>
            <a:endParaRPr lang="en-GB" sz="32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8" name="Group 5"/>
          <p:cNvGrpSpPr/>
          <p:nvPr/>
        </p:nvGrpSpPr>
        <p:grpSpPr bwMode="auto">
          <a:xfrm>
            <a:off x="2799347" y="1270598"/>
            <a:ext cx="1447800" cy="1371600"/>
            <a:chOff x="152400" y="1143000"/>
            <a:chExt cx="1447800" cy="1371600"/>
          </a:xfrm>
        </p:grpSpPr>
        <p:sp>
          <p:nvSpPr>
            <p:cNvPr id="19" name="Oval 6"/>
            <p:cNvSpPr>
              <a:spLocks noChangeArrowheads="1"/>
            </p:cNvSpPr>
            <p:nvPr/>
          </p:nvSpPr>
          <p:spPr bwMode="auto">
            <a:xfrm>
              <a:off x="152400" y="1143000"/>
              <a:ext cx="1447800" cy="1371600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20" name="TextBox 7"/>
            <p:cNvSpPr txBox="1">
              <a:spLocks noChangeArrowheads="1"/>
            </p:cNvSpPr>
            <p:nvPr/>
          </p:nvSpPr>
          <p:spPr bwMode="auto">
            <a:xfrm>
              <a:off x="304800" y="1417638"/>
              <a:ext cx="1066800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/>
              <a:r>
                <a:rPr lang="sr-Latn-RS" altLang="en-US" sz="4400" dirty="0">
                  <a:latin typeface="Arial Black" panose="020B0A04020102020204" pitchFamily="34" charset="0"/>
                </a:rPr>
                <a:t>4</a:t>
              </a:r>
              <a:endParaRPr lang="en-GB" altLang="en-US" sz="4400" dirty="0">
                <a:latin typeface="Arial Black" panose="020B0A04020102020204" pitchFamily="34" charset="0"/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75654" y="1041989"/>
            <a:ext cx="4733925" cy="537210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10419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315143"/>
            <a:ext cx="12192000" cy="54285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228607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Arial Black" panose="020B0A04020102020204" pitchFamily="34" charset="0"/>
              </a:rPr>
              <a:t>NUCLEOTIDE BIOSYNTHESIS</a:t>
            </a:r>
            <a:endParaRPr lang="en-GB" sz="32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8" name="Group 5"/>
          <p:cNvGrpSpPr/>
          <p:nvPr/>
        </p:nvGrpSpPr>
        <p:grpSpPr bwMode="auto">
          <a:xfrm>
            <a:off x="2979821" y="1399734"/>
            <a:ext cx="1447800" cy="1371600"/>
            <a:chOff x="152400" y="1143000"/>
            <a:chExt cx="1447800" cy="1371600"/>
          </a:xfrm>
        </p:grpSpPr>
        <p:sp>
          <p:nvSpPr>
            <p:cNvPr id="19" name="Oval 6"/>
            <p:cNvSpPr>
              <a:spLocks noChangeArrowheads="1"/>
            </p:cNvSpPr>
            <p:nvPr/>
          </p:nvSpPr>
          <p:spPr bwMode="auto">
            <a:xfrm>
              <a:off x="152400" y="1143000"/>
              <a:ext cx="1447800" cy="1371600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20" name="TextBox 7"/>
            <p:cNvSpPr txBox="1">
              <a:spLocks noChangeArrowheads="1"/>
            </p:cNvSpPr>
            <p:nvPr/>
          </p:nvSpPr>
          <p:spPr bwMode="auto">
            <a:xfrm>
              <a:off x="304800" y="1417638"/>
              <a:ext cx="1066800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/>
              <a:r>
                <a:rPr lang="sr-Latn-RS" altLang="en-US" sz="4400" dirty="0">
                  <a:latin typeface="Arial Black" panose="020B0A04020102020204" pitchFamily="34" charset="0"/>
                </a:rPr>
                <a:t>5</a:t>
              </a:r>
              <a:endParaRPr lang="en-GB" altLang="en-US" sz="4400" dirty="0">
                <a:latin typeface="Arial Black" panose="020B0A04020102020204" pitchFamily="34" charset="0"/>
              </a:endParaRPr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14704" y="1082154"/>
            <a:ext cx="4083678" cy="5192825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10419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315143"/>
            <a:ext cx="12192000" cy="54285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228607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Arial Black" panose="020B0A04020102020204" pitchFamily="34" charset="0"/>
              </a:rPr>
              <a:t>NUCLEOTIDE BIOSYNTHESIS</a:t>
            </a:r>
            <a:endParaRPr lang="en-GB" sz="32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8" name="Group 5"/>
          <p:cNvGrpSpPr/>
          <p:nvPr/>
        </p:nvGrpSpPr>
        <p:grpSpPr bwMode="auto">
          <a:xfrm>
            <a:off x="2823411" y="1253227"/>
            <a:ext cx="1447800" cy="1371600"/>
            <a:chOff x="152400" y="1143000"/>
            <a:chExt cx="1447800" cy="1371600"/>
          </a:xfrm>
        </p:grpSpPr>
        <p:sp>
          <p:nvSpPr>
            <p:cNvPr id="19" name="Oval 6"/>
            <p:cNvSpPr>
              <a:spLocks noChangeArrowheads="1"/>
            </p:cNvSpPr>
            <p:nvPr/>
          </p:nvSpPr>
          <p:spPr bwMode="auto">
            <a:xfrm>
              <a:off x="152400" y="1143000"/>
              <a:ext cx="1447800" cy="1371600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20" name="TextBox 7"/>
            <p:cNvSpPr txBox="1">
              <a:spLocks noChangeArrowheads="1"/>
            </p:cNvSpPr>
            <p:nvPr/>
          </p:nvSpPr>
          <p:spPr bwMode="auto">
            <a:xfrm>
              <a:off x="304800" y="1417638"/>
              <a:ext cx="1066800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/>
              <a:r>
                <a:rPr lang="sr-Latn-RS" altLang="en-US" sz="4400" dirty="0">
                  <a:latin typeface="Arial Black" panose="020B0A04020102020204" pitchFamily="34" charset="0"/>
                </a:rPr>
                <a:t>6</a:t>
              </a:r>
              <a:endParaRPr lang="en-GB" altLang="en-US" sz="4400" dirty="0">
                <a:latin typeface="Arial Black" panose="020B0A04020102020204" pitchFamily="34" charset="0"/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77345" y="668452"/>
            <a:ext cx="7147661" cy="5765084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10419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315143"/>
            <a:ext cx="12192000" cy="54285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228607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Arial Black" panose="020B0A04020102020204" pitchFamily="34" charset="0"/>
              </a:rPr>
              <a:t>NUCLEOTIDE BIOSYNTHESIS</a:t>
            </a:r>
            <a:endParaRPr lang="en-GB" sz="32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8" name="Group 5"/>
          <p:cNvGrpSpPr/>
          <p:nvPr/>
        </p:nvGrpSpPr>
        <p:grpSpPr bwMode="auto">
          <a:xfrm>
            <a:off x="152400" y="1143000"/>
            <a:ext cx="1447800" cy="1371600"/>
            <a:chOff x="152400" y="1143000"/>
            <a:chExt cx="1447800" cy="1371600"/>
          </a:xfrm>
        </p:grpSpPr>
        <p:sp>
          <p:nvSpPr>
            <p:cNvPr id="19" name="Oval 6"/>
            <p:cNvSpPr>
              <a:spLocks noChangeArrowheads="1"/>
            </p:cNvSpPr>
            <p:nvPr/>
          </p:nvSpPr>
          <p:spPr bwMode="auto">
            <a:xfrm>
              <a:off x="152400" y="1143000"/>
              <a:ext cx="1447800" cy="1371600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20" name="TextBox 7"/>
            <p:cNvSpPr txBox="1">
              <a:spLocks noChangeArrowheads="1"/>
            </p:cNvSpPr>
            <p:nvPr/>
          </p:nvSpPr>
          <p:spPr bwMode="auto">
            <a:xfrm>
              <a:off x="304800" y="1417638"/>
              <a:ext cx="1066800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/>
              <a:r>
                <a:rPr lang="sr-Latn-RS" altLang="en-US" sz="4400" dirty="0">
                  <a:latin typeface="Arial Black" panose="020B0A04020102020204" pitchFamily="34" charset="0"/>
                </a:rPr>
                <a:t>7</a:t>
              </a:r>
              <a:endParaRPr lang="en-GB" altLang="en-US" sz="4400" dirty="0">
                <a:latin typeface="Arial Black" panose="020B0A04020102020204" pitchFamily="34" charset="0"/>
              </a:endParaRPr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5662" y="1143000"/>
            <a:ext cx="9526240" cy="5087679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10419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315143"/>
            <a:ext cx="12192000" cy="54285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228607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Arial Black" panose="020B0A04020102020204" pitchFamily="34" charset="0"/>
              </a:rPr>
              <a:t>NUCLEOTIDE BIOSYNTHESIS</a:t>
            </a:r>
            <a:endParaRPr lang="en-GB" sz="32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8" name="Group 5"/>
          <p:cNvGrpSpPr/>
          <p:nvPr/>
        </p:nvGrpSpPr>
        <p:grpSpPr bwMode="auto">
          <a:xfrm>
            <a:off x="2883568" y="1270598"/>
            <a:ext cx="1447800" cy="1371600"/>
            <a:chOff x="152400" y="1143000"/>
            <a:chExt cx="1447800" cy="1371600"/>
          </a:xfrm>
        </p:grpSpPr>
        <p:sp>
          <p:nvSpPr>
            <p:cNvPr id="19" name="Oval 6"/>
            <p:cNvSpPr>
              <a:spLocks noChangeArrowheads="1"/>
            </p:cNvSpPr>
            <p:nvPr/>
          </p:nvSpPr>
          <p:spPr bwMode="auto">
            <a:xfrm>
              <a:off x="152400" y="1143000"/>
              <a:ext cx="1447800" cy="1371600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20" name="TextBox 7"/>
            <p:cNvSpPr txBox="1">
              <a:spLocks noChangeArrowheads="1"/>
            </p:cNvSpPr>
            <p:nvPr/>
          </p:nvSpPr>
          <p:spPr bwMode="auto">
            <a:xfrm>
              <a:off x="304800" y="1417638"/>
              <a:ext cx="1066800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/>
              <a:r>
                <a:rPr lang="sr-Latn-RS" altLang="en-US" sz="4400" dirty="0">
                  <a:latin typeface="Arial Black" panose="020B0A04020102020204" pitchFamily="34" charset="0"/>
                </a:rPr>
                <a:t>8</a:t>
              </a:r>
              <a:endParaRPr lang="en-GB" altLang="en-US" sz="4400" dirty="0">
                <a:latin typeface="Arial Black" panose="020B0A04020102020204" pitchFamily="34" charset="0"/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46538" y="813382"/>
            <a:ext cx="4540102" cy="562445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86123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315143"/>
            <a:ext cx="12192000" cy="54285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4542" y="173524"/>
            <a:ext cx="11315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Nucleotides roles in cellular metabolism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 Next LT Pro Light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86565" y="1407436"/>
            <a:ext cx="2775097" cy="2179674"/>
          </a:xfrm>
          <a:prstGeom prst="rect">
            <a:avLst/>
          </a:prstGeom>
          <a:solidFill>
            <a:srgbClr val="FF9966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 Next LT Pro Light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414062" y="1407436"/>
            <a:ext cx="2775097" cy="217967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 Next LT Pro Light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41559" y="1405277"/>
            <a:ext cx="2775097" cy="217967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 Next LT Pro Ligh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86270" y="1913860"/>
            <a:ext cx="20520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sr-Latn-R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a</a:t>
            </a: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ctivated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 precursors of nucleic acids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 Next LT Pro Light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61367" y="1590694"/>
            <a:ext cx="25092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ATP is the universal currency of energy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 Next LT Pro Light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73317" y="2420283"/>
            <a:ext cx="26565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GTP an energy source for a more select group of biological</a:t>
            </a:r>
            <a:r>
              <a:rPr kumimoji="0" lang="sr-Latn-R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processes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 Next LT Pro Ligh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21526" y="1746214"/>
            <a:ext cx="25624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Nucleotide derivatives (UDP-glucose) participate in biosynthetic processes (glycogen</a:t>
            </a:r>
            <a:r>
              <a:rPr kumimoji="0" lang="sr-Latn-R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formation )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 Next LT Pro Light"/>
              <a:ea typeface="+mn-ea"/>
              <a:cs typeface="+mn-cs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806774" y="3864398"/>
            <a:ext cx="2775097" cy="217967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 Next LT Pro Light"/>
              <a:ea typeface="+mn-ea"/>
              <a:cs typeface="+mn-cs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802606" y="3868660"/>
            <a:ext cx="2775097" cy="2179674"/>
          </a:xfrm>
          <a:prstGeom prst="rect">
            <a:avLst/>
          </a:prstGeom>
          <a:solidFill>
            <a:srgbClr val="FF5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 Next LT Pro Light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06774" y="3887653"/>
            <a:ext cx="277509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sr-Latn-R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E</a:t>
            </a: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ssential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 components of signal-transduction pathways (cAMP and cGMP are</a:t>
            </a:r>
            <a:r>
              <a:rPr kumimoji="0" lang="sr-Latn-R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second messengers that transmit signals both within and between cells).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 Next LT Pro Ligh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 Next LT Pro Light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850842" y="4356460"/>
            <a:ext cx="26766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sr-Latn-R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c</a:t>
            </a: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omponents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 of the cofactors </a:t>
            </a:r>
            <a:r>
              <a:rPr kumimoji="0" lang="sr-Latn-R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NAD, FAD, </a:t>
            </a:r>
            <a:endParaRPr kumimoji="0" lang="sr-Latn-R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 Next LT Pro Ligh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S-adenosylmethionine coenzyme A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 Next LT Pro Ligh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 Next LT Pro Ligh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10419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315143"/>
            <a:ext cx="12192000" cy="54285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228607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Arial Black" panose="020B0A04020102020204" pitchFamily="34" charset="0"/>
              </a:rPr>
              <a:t>NUCLEOTIDE BIOSYNTHESIS</a:t>
            </a:r>
            <a:endParaRPr lang="en-GB" sz="32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8" name="Group 5"/>
          <p:cNvGrpSpPr/>
          <p:nvPr/>
        </p:nvGrpSpPr>
        <p:grpSpPr bwMode="auto">
          <a:xfrm>
            <a:off x="3485147" y="1359568"/>
            <a:ext cx="1447800" cy="1371600"/>
            <a:chOff x="152400" y="1143000"/>
            <a:chExt cx="1447800" cy="1371600"/>
          </a:xfrm>
        </p:grpSpPr>
        <p:sp>
          <p:nvSpPr>
            <p:cNvPr id="19" name="Oval 6"/>
            <p:cNvSpPr>
              <a:spLocks noChangeArrowheads="1"/>
            </p:cNvSpPr>
            <p:nvPr/>
          </p:nvSpPr>
          <p:spPr bwMode="auto">
            <a:xfrm>
              <a:off x="152400" y="1143000"/>
              <a:ext cx="1447800" cy="1371600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20" name="TextBox 7"/>
            <p:cNvSpPr txBox="1">
              <a:spLocks noChangeArrowheads="1"/>
            </p:cNvSpPr>
            <p:nvPr/>
          </p:nvSpPr>
          <p:spPr bwMode="auto">
            <a:xfrm>
              <a:off x="304800" y="1417638"/>
              <a:ext cx="1066800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/>
              <a:r>
                <a:rPr lang="sr-Latn-RS" altLang="en-US" sz="4400" dirty="0">
                  <a:latin typeface="Arial Black" panose="020B0A04020102020204" pitchFamily="34" charset="0"/>
                </a:rPr>
                <a:t>9</a:t>
              </a:r>
              <a:endParaRPr lang="en-GB" altLang="en-US" sz="4400" dirty="0">
                <a:latin typeface="Arial Black" panose="020B0A04020102020204" pitchFamily="34" charset="0"/>
              </a:endParaRPr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49905" y="1131641"/>
            <a:ext cx="3434316" cy="5093851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10419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437901"/>
            <a:ext cx="12192000" cy="4200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228607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Arial Black" panose="020B0A04020102020204" pitchFamily="34" charset="0"/>
              </a:rPr>
              <a:t>NUCLEOTIDE BIOSYNTHESIS</a:t>
            </a:r>
            <a:endParaRPr lang="en-GB" sz="32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8" name="Group 5"/>
          <p:cNvGrpSpPr/>
          <p:nvPr/>
        </p:nvGrpSpPr>
        <p:grpSpPr bwMode="auto">
          <a:xfrm>
            <a:off x="3052011" y="1143000"/>
            <a:ext cx="1447800" cy="1371600"/>
            <a:chOff x="152400" y="1143000"/>
            <a:chExt cx="1447800" cy="1371600"/>
          </a:xfrm>
        </p:grpSpPr>
        <p:sp>
          <p:nvSpPr>
            <p:cNvPr id="19" name="Oval 6"/>
            <p:cNvSpPr>
              <a:spLocks noChangeArrowheads="1"/>
            </p:cNvSpPr>
            <p:nvPr/>
          </p:nvSpPr>
          <p:spPr bwMode="auto">
            <a:xfrm>
              <a:off x="152400" y="1143000"/>
              <a:ext cx="1447800" cy="1371600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20" name="TextBox 7"/>
            <p:cNvSpPr txBox="1">
              <a:spLocks noChangeArrowheads="1"/>
            </p:cNvSpPr>
            <p:nvPr/>
          </p:nvSpPr>
          <p:spPr bwMode="auto">
            <a:xfrm>
              <a:off x="304800" y="1417638"/>
              <a:ext cx="1066800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/>
              <a:r>
                <a:rPr lang="sr-Latn-RS" altLang="en-US" sz="4400" dirty="0">
                  <a:latin typeface="Arial Black" panose="020B0A04020102020204" pitchFamily="34" charset="0"/>
                </a:rPr>
                <a:t>10</a:t>
              </a:r>
              <a:endParaRPr lang="en-GB" altLang="en-US" sz="4400" dirty="0">
                <a:latin typeface="Arial Black" panose="020B0A04020102020204" pitchFamily="34" charset="0"/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81714" y="1041989"/>
            <a:ext cx="3305306" cy="5395912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104199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228607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Arial Black" panose="020B0A04020102020204" pitchFamily="34" charset="0"/>
              </a:rPr>
              <a:t>NUCLEOTIDE BIOSYNTHESIS</a:t>
            </a:r>
            <a:endParaRPr lang="en-GB" sz="32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18" name="Group 5"/>
          <p:cNvGrpSpPr/>
          <p:nvPr/>
        </p:nvGrpSpPr>
        <p:grpSpPr bwMode="auto">
          <a:xfrm>
            <a:off x="3280610" y="1275347"/>
            <a:ext cx="1447800" cy="1371600"/>
            <a:chOff x="152400" y="1143000"/>
            <a:chExt cx="1447800" cy="1371600"/>
          </a:xfrm>
        </p:grpSpPr>
        <p:sp>
          <p:nvSpPr>
            <p:cNvPr id="19" name="Oval 6"/>
            <p:cNvSpPr>
              <a:spLocks noChangeArrowheads="1"/>
            </p:cNvSpPr>
            <p:nvPr/>
          </p:nvSpPr>
          <p:spPr bwMode="auto">
            <a:xfrm>
              <a:off x="152400" y="1143000"/>
              <a:ext cx="1447800" cy="1371600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20" name="TextBox 7"/>
            <p:cNvSpPr txBox="1">
              <a:spLocks noChangeArrowheads="1"/>
            </p:cNvSpPr>
            <p:nvPr/>
          </p:nvSpPr>
          <p:spPr bwMode="auto">
            <a:xfrm>
              <a:off x="304800" y="1417638"/>
              <a:ext cx="1066800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/>
              <a:r>
                <a:rPr lang="sr-Latn-RS" altLang="en-US" sz="4400" dirty="0">
                  <a:latin typeface="Arial Black" panose="020B0A04020102020204" pitchFamily="34" charset="0"/>
                </a:rPr>
                <a:t>11</a:t>
              </a:r>
              <a:endParaRPr lang="en-GB" altLang="en-US" sz="4400" dirty="0">
                <a:latin typeface="Arial Black" panose="020B0A04020102020204" pitchFamily="34" charset="0"/>
              </a:endParaRP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0810" y="1162802"/>
            <a:ext cx="3619500" cy="559117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156791" y="1156023"/>
            <a:ext cx="3009014" cy="2516063"/>
          </a:xfrm>
          <a:prstGeom prst="rect">
            <a:avLst/>
          </a:prstGeom>
          <a:noFill/>
          <a:ln w="76200">
            <a:solidFill>
              <a:srgbClr val="FF0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5428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315143"/>
            <a:ext cx="12192000" cy="542857"/>
          </a:xfrm>
          <a:prstGeom prst="rect">
            <a:avLst/>
          </a:prstGeom>
        </p:spPr>
      </p:pic>
      <p:pic>
        <p:nvPicPr>
          <p:cNvPr id="20484" name="Picture 4" descr="JaypeeDigital | eBook Read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237" y="700974"/>
            <a:ext cx="10805781" cy="4949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6232358" cy="6858000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7" name="TextBox 6"/>
          <p:cNvSpPr txBox="1"/>
          <p:nvPr/>
        </p:nvSpPr>
        <p:spPr>
          <a:xfrm>
            <a:off x="365813" y="2696495"/>
            <a:ext cx="557062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Arial Black" panose="020B0A04020102020204" pitchFamily="34" charset="0"/>
              </a:rPr>
              <a:t>PURINE NUCLEOTIDE PRODUCTION</a:t>
            </a:r>
            <a:endParaRPr lang="en-GB" sz="32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17" name="Picture 3" descr="Vector background of vibrant colors splashing"/>
          <p:cNvPicPr>
            <a:picLocks noChangeAspect="1"/>
          </p:cNvPicPr>
          <p:nvPr/>
        </p:nvPicPr>
        <p:blipFill rotWithShape="1">
          <a:blip r:embed="rId2"/>
          <a:srcRect t="36155" r="1" b="10796"/>
          <a:stretch>
            <a:fillRect/>
          </a:stretch>
        </p:blipFill>
        <p:spPr>
          <a:xfrm>
            <a:off x="6103546" y="0"/>
            <a:ext cx="6489982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0"/>
          </a:effectLst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792306">
            <a:off x="6614657" y="1623502"/>
            <a:ext cx="2518693" cy="2145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792306">
            <a:off x="9563724" y="3973559"/>
            <a:ext cx="2518693" cy="2145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6336268" cy="563077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1047" y="1953512"/>
            <a:ext cx="616522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Arial Black" panose="020B0A04020102020204" pitchFamily="34" charset="0"/>
              </a:rPr>
              <a:t>PURINE NUCLEOTIDE PRODUCTION</a:t>
            </a:r>
            <a:endParaRPr lang="en-GB" sz="32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 bwMode="auto">
          <a:xfrm>
            <a:off x="6794319" y="2484782"/>
            <a:ext cx="2363787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40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AMP</a:t>
            </a:r>
            <a:endParaRPr lang="en-GB" sz="4000" dirty="0">
              <a:solidFill>
                <a:schemeClr val="accent1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 bwMode="auto">
          <a:xfrm>
            <a:off x="8223797" y="407288"/>
            <a:ext cx="23622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4000" dirty="0">
                <a:solidFill>
                  <a:srgbClr val="FF0000"/>
                </a:solidFill>
                <a:latin typeface="Arial Black" panose="020B0A04020102020204" pitchFamily="34" charset="0"/>
              </a:rPr>
              <a:t>IMP</a:t>
            </a:r>
            <a:endParaRPr lang="en-GB" sz="40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 bwMode="auto">
          <a:xfrm>
            <a:off x="9652777" y="2484781"/>
            <a:ext cx="23622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40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GMP</a:t>
            </a:r>
            <a:endParaRPr lang="en-GB" sz="4000" dirty="0">
              <a:solidFill>
                <a:schemeClr val="accent1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Arrow: Down 7"/>
          <p:cNvSpPr/>
          <p:nvPr/>
        </p:nvSpPr>
        <p:spPr>
          <a:xfrm rot="2160040">
            <a:off x="8139031" y="889260"/>
            <a:ext cx="613611" cy="15993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rrow: Down 21"/>
          <p:cNvSpPr/>
          <p:nvPr/>
        </p:nvSpPr>
        <p:spPr>
          <a:xfrm rot="19313753">
            <a:off x="10011233" y="897960"/>
            <a:ext cx="613611" cy="15993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row: Down 8"/>
          <p:cNvSpPr/>
          <p:nvPr/>
        </p:nvSpPr>
        <p:spPr>
          <a:xfrm>
            <a:off x="7621241" y="3325408"/>
            <a:ext cx="721894" cy="945223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Arrow: Down 22"/>
          <p:cNvSpPr/>
          <p:nvPr/>
        </p:nvSpPr>
        <p:spPr>
          <a:xfrm>
            <a:off x="10525446" y="3325408"/>
            <a:ext cx="721894" cy="945223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 bwMode="auto">
          <a:xfrm>
            <a:off x="6800295" y="4323309"/>
            <a:ext cx="2363787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4000" dirty="0">
                <a:solidFill>
                  <a:srgbClr val="FFC000"/>
                </a:solidFill>
                <a:latin typeface="Arial Black" panose="020B0A04020102020204" pitchFamily="34" charset="0"/>
              </a:rPr>
              <a:t>A</a:t>
            </a:r>
            <a:r>
              <a:rPr lang="sr-Latn-RS" sz="4000" dirty="0">
                <a:solidFill>
                  <a:srgbClr val="FFC000"/>
                </a:solidFill>
                <a:latin typeface="Arial Black" panose="020B0A04020102020204" pitchFamily="34" charset="0"/>
              </a:rPr>
              <a:t>D</a:t>
            </a:r>
            <a:r>
              <a:rPr lang="en-GB" sz="4000" dirty="0">
                <a:solidFill>
                  <a:srgbClr val="FFC000"/>
                </a:solidFill>
                <a:latin typeface="Arial Black" panose="020B0A04020102020204" pitchFamily="34" charset="0"/>
              </a:rPr>
              <a:t>P</a:t>
            </a:r>
            <a:endParaRPr lang="en-GB" sz="4000" dirty="0"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 bwMode="auto">
          <a:xfrm>
            <a:off x="9658753" y="4323308"/>
            <a:ext cx="23622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4000" dirty="0">
                <a:solidFill>
                  <a:srgbClr val="FFC000"/>
                </a:solidFill>
                <a:latin typeface="Arial Black" panose="020B0A04020102020204" pitchFamily="34" charset="0"/>
              </a:rPr>
              <a:t>G</a:t>
            </a:r>
            <a:r>
              <a:rPr lang="sr-Latn-RS" sz="4000" dirty="0">
                <a:solidFill>
                  <a:srgbClr val="FFC000"/>
                </a:solidFill>
                <a:latin typeface="Arial Black" panose="020B0A04020102020204" pitchFamily="34" charset="0"/>
              </a:rPr>
              <a:t>D</a:t>
            </a:r>
            <a:r>
              <a:rPr lang="en-GB" sz="4000" dirty="0">
                <a:solidFill>
                  <a:srgbClr val="FFC000"/>
                </a:solidFill>
                <a:latin typeface="Arial Black" panose="020B0A04020102020204" pitchFamily="34" charset="0"/>
              </a:rPr>
              <a:t>P</a:t>
            </a:r>
            <a:endParaRPr lang="en-GB" sz="4000" dirty="0"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 bwMode="auto">
          <a:xfrm>
            <a:off x="8263432" y="5886410"/>
            <a:ext cx="2363787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sr-Latn-RS" sz="4000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NT</a:t>
            </a:r>
            <a:r>
              <a:rPr lang="en-GB" sz="4000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P</a:t>
            </a:r>
            <a:endParaRPr lang="en-GB" sz="4000" dirty="0">
              <a:solidFill>
                <a:schemeClr val="accent6">
                  <a:lumMod val="60000"/>
                  <a:lumOff val="4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7" name="Arrow: Down 26"/>
          <p:cNvSpPr/>
          <p:nvPr/>
        </p:nvSpPr>
        <p:spPr>
          <a:xfrm rot="18614409">
            <a:off x="8129498" y="5070127"/>
            <a:ext cx="721894" cy="945223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Arrow: Down 27"/>
          <p:cNvSpPr/>
          <p:nvPr/>
        </p:nvSpPr>
        <p:spPr>
          <a:xfrm rot="2816190">
            <a:off x="10041448" y="5064549"/>
            <a:ext cx="721894" cy="945223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116961" y="5650730"/>
            <a:ext cx="62193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800" b="0" i="0" u="none" strike="noStrike" baseline="0" dirty="0">
                <a:latin typeface="AdvOT1ef757c0"/>
              </a:rPr>
              <a:t>IMP can be converted into either AMP or GMP through distinct</a:t>
            </a:r>
            <a:r>
              <a:rPr lang="sr-Latn-RS" sz="1800" b="0" i="0" u="none" strike="noStrike" baseline="0" dirty="0">
                <a:latin typeface="AdvOT1ef757c0"/>
              </a:rPr>
              <a:t> </a:t>
            </a:r>
            <a:r>
              <a:rPr lang="en-GB" sz="1800" b="0" i="0" u="none" strike="noStrike" baseline="0" dirty="0">
                <a:latin typeface="AdvOT1ef757c0"/>
              </a:rPr>
              <a:t>reactions. AMP or GMP can be converted to ADP or GDP by adenylate kinase or guanylate kinase, respectively.</a:t>
            </a:r>
            <a:endParaRPr lang="en-GB" sz="1800" b="0" i="0" u="none" strike="noStrike" baseline="0" dirty="0">
              <a:latin typeface="AdvOT1ef757c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104199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228607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Arial Black" panose="020B0A04020102020204" pitchFamily="34" charset="0"/>
              </a:rPr>
              <a:t>PURINE NUCLEOTIDE PRODUCTION</a:t>
            </a:r>
            <a:endParaRPr lang="en-GB" sz="32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29588" y="1009650"/>
            <a:ext cx="3114675" cy="58483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 bwMode="auto">
          <a:xfrm>
            <a:off x="6843531" y="2959628"/>
            <a:ext cx="2363787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40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AMP</a:t>
            </a:r>
            <a:endParaRPr lang="en-GB" sz="4000" dirty="0">
              <a:solidFill>
                <a:schemeClr val="accent1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 bwMode="auto">
          <a:xfrm>
            <a:off x="6843530" y="4506434"/>
            <a:ext cx="2363787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4000" dirty="0">
                <a:solidFill>
                  <a:srgbClr val="FFC000"/>
                </a:solidFill>
                <a:latin typeface="Arial Black" panose="020B0A04020102020204" pitchFamily="34" charset="0"/>
              </a:rPr>
              <a:t>A</a:t>
            </a:r>
            <a:r>
              <a:rPr lang="sr-Latn-RS" sz="4000" dirty="0">
                <a:solidFill>
                  <a:srgbClr val="FFC000"/>
                </a:solidFill>
                <a:latin typeface="Arial Black" panose="020B0A04020102020204" pitchFamily="34" charset="0"/>
              </a:rPr>
              <a:t>D</a:t>
            </a:r>
            <a:r>
              <a:rPr lang="en-GB" sz="4000" dirty="0">
                <a:solidFill>
                  <a:srgbClr val="FFC000"/>
                </a:solidFill>
                <a:latin typeface="Arial Black" panose="020B0A04020102020204" pitchFamily="34" charset="0"/>
              </a:rPr>
              <a:t>P</a:t>
            </a:r>
            <a:endParaRPr lang="en-GB" sz="4000" dirty="0"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621241" y="1143000"/>
            <a:ext cx="3604222" cy="5451435"/>
            <a:chOff x="7621241" y="407288"/>
            <a:chExt cx="3005978" cy="6187147"/>
          </a:xfrm>
        </p:grpSpPr>
        <p:sp>
          <p:nvSpPr>
            <p:cNvPr id="8" name="TextBox 7"/>
            <p:cNvSpPr txBox="1"/>
            <p:nvPr/>
          </p:nvSpPr>
          <p:spPr bwMode="auto">
            <a:xfrm>
              <a:off x="8223797" y="407288"/>
              <a:ext cx="2362200" cy="70802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GB" sz="4000" dirty="0">
                  <a:solidFill>
                    <a:srgbClr val="FF0000"/>
                  </a:solidFill>
                  <a:latin typeface="Arial Black" panose="020B0A04020102020204" pitchFamily="34" charset="0"/>
                </a:rPr>
                <a:t>IMP</a:t>
              </a:r>
              <a:endParaRPr lang="en-GB" sz="4000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9" name="Arrow: Down 8"/>
            <p:cNvSpPr/>
            <p:nvPr/>
          </p:nvSpPr>
          <p:spPr>
            <a:xfrm rot="2160040">
              <a:off x="8139031" y="889260"/>
              <a:ext cx="613611" cy="1599322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Arrow: Down 10"/>
            <p:cNvSpPr/>
            <p:nvPr/>
          </p:nvSpPr>
          <p:spPr>
            <a:xfrm>
              <a:off x="7621241" y="3325408"/>
              <a:ext cx="721894" cy="945223"/>
            </a:xfrm>
            <a:prstGeom prst="down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/>
            <p:cNvSpPr txBox="1"/>
            <p:nvPr/>
          </p:nvSpPr>
          <p:spPr bwMode="auto">
            <a:xfrm>
              <a:off x="8263432" y="5886410"/>
              <a:ext cx="2363787" cy="70802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sr-Latn-RS" sz="4000" dirty="0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Arial Black" panose="020B0A04020102020204" pitchFamily="34" charset="0"/>
                </a:rPr>
                <a:t>NT</a:t>
              </a:r>
              <a:r>
                <a:rPr lang="en-GB" sz="4000" dirty="0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Arial Black" panose="020B0A04020102020204" pitchFamily="34" charset="0"/>
                </a:rPr>
                <a:t>P</a:t>
              </a:r>
              <a:endParaRPr lang="en-GB" sz="4000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5" name="Arrow: Down 14"/>
            <p:cNvSpPr/>
            <p:nvPr/>
          </p:nvSpPr>
          <p:spPr>
            <a:xfrm rot="18614409">
              <a:off x="8129498" y="5070127"/>
              <a:ext cx="721894" cy="945223"/>
            </a:xfrm>
            <a:prstGeom prst="downArrow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104199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228607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Arial Black" panose="020B0A04020102020204" pitchFamily="34" charset="0"/>
              </a:rPr>
              <a:t>PURINE NUCLEOTIDE PRODUCTION</a:t>
            </a:r>
            <a:endParaRPr lang="en-GB" sz="32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1" y="1021787"/>
            <a:ext cx="6051884" cy="541178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437901"/>
            <a:ext cx="12192000" cy="420099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104199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228607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Arial Black" panose="020B0A04020102020204" pitchFamily="34" charset="0"/>
              </a:rPr>
              <a:t>PURINE NUCLEOTIDE PRODUCTION</a:t>
            </a:r>
            <a:endParaRPr lang="en-GB" sz="32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437901"/>
            <a:ext cx="12192000" cy="4200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6923" y="1208924"/>
            <a:ext cx="4451434" cy="5228977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104199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228607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Arial Black" panose="020B0A04020102020204" pitchFamily="34" charset="0"/>
              </a:rPr>
              <a:t>PURINE NUCLEOTIDE PRODUCTION</a:t>
            </a:r>
            <a:endParaRPr lang="en-GB" sz="32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437901"/>
            <a:ext cx="12192000" cy="4200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69632" y="1142675"/>
            <a:ext cx="5149515" cy="547505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30" y="685800"/>
            <a:ext cx="12069169" cy="1371600"/>
          </a:xfrm>
        </p:spPr>
        <p:txBody>
          <a:bodyPr/>
          <a:lstStyle/>
          <a:p>
            <a:pPr algn="ctr"/>
            <a:r>
              <a:rPr lang="en-GB" dirty="0"/>
              <a:t>NITROGEN BASES, NUCLEOSIDES,</a:t>
            </a:r>
            <a:r>
              <a:rPr lang="sr-Latn-RS" dirty="0"/>
              <a:t> </a:t>
            </a:r>
            <a:r>
              <a:rPr lang="en-GB" dirty="0"/>
              <a:t>AND NUCLEOTIDES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4651" y="2514984"/>
            <a:ext cx="10057831" cy="9926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/>
              <a:t>There are two kinds of nitrogen-containing</a:t>
            </a:r>
            <a:r>
              <a:rPr lang="sr-Latn-RS" sz="3200" dirty="0"/>
              <a:t> </a:t>
            </a:r>
            <a:r>
              <a:rPr lang="en-GB" sz="3200" dirty="0"/>
              <a:t>bases</a:t>
            </a:r>
            <a:endParaRPr lang="sr-Latn-R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5428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315143"/>
            <a:ext cx="12192000" cy="54285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22200" y="3663717"/>
            <a:ext cx="2629912" cy="646331"/>
          </a:xfrm>
          <a:prstGeom prst="rect">
            <a:avLst/>
          </a:prstGeom>
          <a:solidFill>
            <a:srgbClr val="FFCC66"/>
          </a:solidFill>
        </p:spPr>
        <p:txBody>
          <a:bodyPr wrap="square">
            <a:spAutoFit/>
          </a:bodyPr>
          <a:lstStyle/>
          <a:p>
            <a:pPr algn="ctr"/>
            <a:r>
              <a:rPr lang="en-GB" sz="3600" b="1" dirty="0"/>
              <a:t>PURINES</a:t>
            </a:r>
            <a:endParaRPr lang="en-GB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541383" y="3696684"/>
            <a:ext cx="3325948" cy="646331"/>
          </a:xfrm>
          <a:prstGeom prst="rect">
            <a:avLst/>
          </a:prstGeom>
          <a:solidFill>
            <a:srgbClr val="FFCC66"/>
          </a:solidFill>
        </p:spPr>
        <p:txBody>
          <a:bodyPr wrap="square">
            <a:spAutoFit/>
          </a:bodyPr>
          <a:lstStyle/>
          <a:p>
            <a:pPr algn="ctr"/>
            <a:r>
              <a:rPr lang="en-GB" sz="3600" b="1" dirty="0"/>
              <a:t>PYRIMIDINES</a:t>
            </a:r>
            <a:endParaRPr lang="en-GB" sz="3600" b="1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104199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228607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Arial Black" panose="020B0A04020102020204" pitchFamily="34" charset="0"/>
              </a:rPr>
              <a:t>PURINE NUCLEOTIDE PRODUCTION</a:t>
            </a:r>
            <a:endParaRPr lang="en-GB" sz="32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437901"/>
            <a:ext cx="12192000" cy="420099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2704848" y="1923041"/>
            <a:ext cx="5705225" cy="3866152"/>
            <a:chOff x="3811754" y="2343141"/>
            <a:chExt cx="1247775" cy="100013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11754" y="2571750"/>
              <a:ext cx="1247775" cy="771525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24516" y="2343141"/>
              <a:ext cx="323850" cy="17145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104199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228607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Arial Black" panose="020B0A04020102020204" pitchFamily="34" charset="0"/>
              </a:rPr>
              <a:t>PURINE NUCLEOTIDE PRODUCTION</a:t>
            </a:r>
            <a:endParaRPr lang="en-GB" sz="32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7158789" y="1041989"/>
            <a:ext cx="3573961" cy="5816397"/>
            <a:chOff x="1304816" y="671239"/>
            <a:chExt cx="3797156" cy="6187147"/>
          </a:xfrm>
        </p:grpSpPr>
        <p:sp>
          <p:nvSpPr>
            <p:cNvPr id="17" name="TextBox 16"/>
            <p:cNvSpPr txBox="1"/>
            <p:nvPr/>
          </p:nvSpPr>
          <p:spPr bwMode="auto">
            <a:xfrm>
              <a:off x="1304816" y="671239"/>
              <a:ext cx="2362200" cy="70802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GB" sz="4000" dirty="0">
                  <a:solidFill>
                    <a:srgbClr val="FF0000"/>
                  </a:solidFill>
                  <a:latin typeface="Arial Black" panose="020B0A04020102020204" pitchFamily="34" charset="0"/>
                </a:rPr>
                <a:t>IMP</a:t>
              </a:r>
              <a:endParaRPr lang="en-GB" sz="4000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 bwMode="auto">
            <a:xfrm>
              <a:off x="2733796" y="2748732"/>
              <a:ext cx="2362200" cy="70802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GB" sz="4000" dirty="0">
                  <a:solidFill>
                    <a:schemeClr val="accent1">
                      <a:lumMod val="75000"/>
                    </a:schemeClr>
                  </a:solidFill>
                  <a:latin typeface="Arial Black" panose="020B0A04020102020204" pitchFamily="34" charset="0"/>
                </a:rPr>
                <a:t>GMP</a:t>
              </a:r>
              <a:endParaRPr lang="en-GB" sz="40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20" name="Arrow: Down 19"/>
            <p:cNvSpPr/>
            <p:nvPr/>
          </p:nvSpPr>
          <p:spPr>
            <a:xfrm rot="19313753">
              <a:off x="3092252" y="1161911"/>
              <a:ext cx="613611" cy="1599322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Arrow: Down 21"/>
            <p:cNvSpPr/>
            <p:nvPr/>
          </p:nvSpPr>
          <p:spPr>
            <a:xfrm>
              <a:off x="3606465" y="3589359"/>
              <a:ext cx="721894" cy="945223"/>
            </a:xfrm>
            <a:prstGeom prst="down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xtBox 23"/>
            <p:cNvSpPr txBox="1"/>
            <p:nvPr/>
          </p:nvSpPr>
          <p:spPr bwMode="auto">
            <a:xfrm>
              <a:off x="2739772" y="4587259"/>
              <a:ext cx="2362200" cy="70802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GB" sz="4000" dirty="0">
                  <a:solidFill>
                    <a:srgbClr val="FFC000"/>
                  </a:solidFill>
                  <a:latin typeface="Arial Black" panose="020B0A04020102020204" pitchFamily="34" charset="0"/>
                </a:rPr>
                <a:t>G</a:t>
              </a:r>
              <a:r>
                <a:rPr lang="sr-Latn-RS" sz="4000" dirty="0">
                  <a:solidFill>
                    <a:srgbClr val="FFC000"/>
                  </a:solidFill>
                  <a:latin typeface="Arial Black" panose="020B0A04020102020204" pitchFamily="34" charset="0"/>
                </a:rPr>
                <a:t>D</a:t>
              </a:r>
              <a:r>
                <a:rPr lang="en-GB" sz="4000" dirty="0">
                  <a:solidFill>
                    <a:srgbClr val="FFC000"/>
                  </a:solidFill>
                  <a:latin typeface="Arial Black" panose="020B0A04020102020204" pitchFamily="34" charset="0"/>
                </a:rPr>
                <a:t>P</a:t>
              </a:r>
              <a:endParaRPr lang="en-GB" sz="4000" dirty="0">
                <a:solidFill>
                  <a:srgbClr val="FFC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 bwMode="auto">
            <a:xfrm>
              <a:off x="1344451" y="6150361"/>
              <a:ext cx="2363787" cy="70802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sr-Latn-RS" sz="4000" dirty="0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Arial Black" panose="020B0A04020102020204" pitchFamily="34" charset="0"/>
                </a:rPr>
                <a:t>NT</a:t>
              </a:r>
              <a:r>
                <a:rPr lang="en-GB" sz="4000" dirty="0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Arial Black" panose="020B0A04020102020204" pitchFamily="34" charset="0"/>
                </a:rPr>
                <a:t>P</a:t>
              </a:r>
              <a:endParaRPr lang="en-GB" sz="4000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27" name="Arrow: Down 26"/>
            <p:cNvSpPr/>
            <p:nvPr/>
          </p:nvSpPr>
          <p:spPr>
            <a:xfrm rot="2816190">
              <a:off x="3122467" y="5328500"/>
              <a:ext cx="721894" cy="945223"/>
            </a:xfrm>
            <a:prstGeom prst="downArrow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0213" y="1119166"/>
            <a:ext cx="3105150" cy="5724525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104199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228607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Arial Black" panose="020B0A04020102020204" pitchFamily="34" charset="0"/>
              </a:rPr>
              <a:t>PURINE NUCLEOTIDE PRODUCTION</a:t>
            </a:r>
            <a:endParaRPr lang="en-GB" sz="32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437901"/>
            <a:ext cx="12192000" cy="4200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78342" y="1128336"/>
            <a:ext cx="5835315" cy="5223219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104199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228607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Arial Black" panose="020B0A04020102020204" pitchFamily="34" charset="0"/>
              </a:rPr>
              <a:t>PURINE NUCLEOTIDE PRODUCTION</a:t>
            </a:r>
            <a:endParaRPr lang="en-GB" sz="32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437901"/>
            <a:ext cx="12192000" cy="4200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14800" y="1004388"/>
            <a:ext cx="4439835" cy="5433513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65715"/>
            <a:ext cx="12192000" cy="104199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228607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Arial Black" panose="020B0A04020102020204" pitchFamily="34" charset="0"/>
              </a:rPr>
              <a:t>PURINE NUCLEOTIDE PRODUCTION</a:t>
            </a:r>
            <a:endParaRPr lang="en-GB" sz="32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437901"/>
            <a:ext cx="12192000" cy="4200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61347" y="976276"/>
            <a:ext cx="5125454" cy="5451350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104199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228607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Arial Black" panose="020B0A04020102020204" pitchFamily="34" charset="0"/>
              </a:rPr>
              <a:t>PURINE NUCLEOTIDE PRODUCTION</a:t>
            </a:r>
            <a:endParaRPr lang="en-GB" sz="32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437901"/>
            <a:ext cx="12192000" cy="420099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2774156" y="1566113"/>
            <a:ext cx="6345781" cy="4223080"/>
            <a:chOff x="5472112" y="2876550"/>
            <a:chExt cx="1247775" cy="97155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72112" y="3009900"/>
              <a:ext cx="1247775" cy="8382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34061" y="2876550"/>
              <a:ext cx="523875" cy="13335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6232358" cy="6858000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7" name="TextBox 6"/>
          <p:cNvSpPr txBox="1"/>
          <p:nvPr/>
        </p:nvSpPr>
        <p:spPr>
          <a:xfrm>
            <a:off x="365813" y="2696495"/>
            <a:ext cx="557062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PURINE SALVAGE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PATHWAY</a:t>
            </a:r>
            <a:endParaRPr kumimoji="0" lang="sr-Latn-RS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pic>
        <p:nvPicPr>
          <p:cNvPr id="17" name="Picture 3" descr="Vector background of vibrant colors splashing"/>
          <p:cNvPicPr>
            <a:picLocks noChangeAspect="1"/>
          </p:cNvPicPr>
          <p:nvPr/>
        </p:nvPicPr>
        <p:blipFill rotWithShape="1">
          <a:blip r:embed="rId2"/>
          <a:srcRect t="36155" r="1" b="10796"/>
          <a:stretch>
            <a:fillRect/>
          </a:stretch>
        </p:blipFill>
        <p:spPr>
          <a:xfrm>
            <a:off x="6103546" y="0"/>
            <a:ext cx="6489982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0"/>
          </a:effectLst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792306">
            <a:off x="6614657" y="1623502"/>
            <a:ext cx="2518693" cy="2145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792306">
            <a:off x="9563724" y="3973559"/>
            <a:ext cx="2518693" cy="2145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110" y="461064"/>
            <a:ext cx="12192000" cy="543207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221" y="6488668"/>
            <a:ext cx="121077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sr-Latn-R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dvOT1ef757c0"/>
                <a:ea typeface="+mn-ea"/>
                <a:cs typeface="+mn-cs"/>
              </a:rPr>
              <a:t>A</a:t>
            </a:r>
            <a:r>
              <a:rPr kumimoji="0" lang="en-GB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dvOT1ef757c0"/>
                <a:ea typeface="+mn-ea"/>
                <a:cs typeface="+mn-cs"/>
              </a:rPr>
              <a:t>denosine</a:t>
            </a:r>
            <a:r>
              <a:rPr kumimoji="0" lang="sr-Latn-R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dvOT1ef757c0"/>
                <a:ea typeface="+mn-ea"/>
                <a:cs typeface="+mn-cs"/>
              </a:rPr>
              <a:t> </a:t>
            </a:r>
            <a:r>
              <a:rPr kumimoji="0" lang="en-GB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dvOT1ef757c0"/>
                <a:ea typeface="+mn-ea"/>
                <a:cs typeface="+mn-cs"/>
              </a:rPr>
              <a:t>phosphoribosyltransferase</a:t>
            </a:r>
            <a:r>
              <a:rPr kumimoji="0" lang="en-GB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dvOT1ef757c0"/>
                <a:ea typeface="+mn-ea"/>
                <a:cs typeface="+mn-cs"/>
              </a:rPr>
              <a:t> (APRT)</a:t>
            </a:r>
            <a:r>
              <a:rPr kumimoji="0" lang="sr-Latn-R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dvOT1ef757c0"/>
                <a:ea typeface="+mn-ea"/>
                <a:cs typeface="+mn-cs"/>
              </a:rPr>
              <a:t>; H</a:t>
            </a:r>
            <a:r>
              <a:rPr kumimoji="0" lang="en-GB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dvOT1ef757c0"/>
                <a:ea typeface="+mn-ea"/>
                <a:cs typeface="+mn-cs"/>
              </a:rPr>
              <a:t>ypoxanthine</a:t>
            </a:r>
            <a:r>
              <a:rPr kumimoji="0" lang="en-GB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dvOT1ef757c0"/>
                <a:ea typeface="+mn-ea"/>
                <a:cs typeface="+mn-cs"/>
              </a:rPr>
              <a:t>-guanine </a:t>
            </a:r>
            <a:r>
              <a:rPr kumimoji="0" lang="en-GB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dvOT1ef757c0"/>
                <a:ea typeface="+mn-ea"/>
                <a:cs typeface="+mn-cs"/>
              </a:rPr>
              <a:t>phosphoribosyltransferase</a:t>
            </a:r>
            <a:r>
              <a:rPr kumimoji="0" lang="sr-Latn-RS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dvOT1ef757c0"/>
                <a:ea typeface="+mn-ea"/>
                <a:cs typeface="+mn-cs"/>
              </a:rPr>
              <a:t> </a:t>
            </a:r>
            <a:r>
              <a:rPr kumimoji="0" lang="en-GB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dvOT1ef757c0"/>
                <a:ea typeface="+mn-ea"/>
                <a:cs typeface="+mn-cs"/>
              </a:rPr>
              <a:t>(HGPRT)</a:t>
            </a:r>
            <a:endParaRPr kumimoji="0" lang="sr-Latn-RS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dvOT1ef757c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6232358" cy="6858000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7" name="TextBox 6"/>
          <p:cNvSpPr txBox="1"/>
          <p:nvPr/>
        </p:nvSpPr>
        <p:spPr>
          <a:xfrm>
            <a:off x="365813" y="2696495"/>
            <a:ext cx="557062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  <a:latin typeface="Arial Black" panose="020B0A04020102020204" pitchFamily="34" charset="0"/>
              </a:rPr>
              <a:t>REGULATION OF PURINE BIOSYNTHESIS</a:t>
            </a:r>
            <a:endParaRPr lang="en-GB" sz="32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17" name="Picture 3" descr="Vector background of vibrant colors splashing"/>
          <p:cNvPicPr>
            <a:picLocks noChangeAspect="1"/>
          </p:cNvPicPr>
          <p:nvPr/>
        </p:nvPicPr>
        <p:blipFill rotWithShape="1">
          <a:blip r:embed="rId2"/>
          <a:srcRect t="36155" r="1" b="10796"/>
          <a:stretch>
            <a:fillRect/>
          </a:stretch>
        </p:blipFill>
        <p:spPr>
          <a:xfrm>
            <a:off x="6103546" y="0"/>
            <a:ext cx="6489982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0"/>
          </a:effectLst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792306">
            <a:off x="6614657" y="1623502"/>
            <a:ext cx="2518693" cy="2145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792306">
            <a:off x="9563724" y="3973559"/>
            <a:ext cx="2518693" cy="2145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99409" y="0"/>
            <a:ext cx="7394408" cy="690477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7491" y="2892091"/>
            <a:ext cx="3904509" cy="140318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8677" y="1215190"/>
            <a:ext cx="2081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r</a:t>
            </a:r>
            <a:r>
              <a:rPr lang="en-GB" sz="1800" b="0" i="1" u="none" strike="noStrike" baseline="0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ate</a:t>
            </a:r>
            <a:r>
              <a:rPr lang="sr-Latn-RS" sz="1800" b="0" i="1" u="none" strike="noStrike" baseline="0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-</a:t>
            </a:r>
            <a:r>
              <a:rPr lang="en-GB" sz="1800" b="0" i="1" u="none" strike="noStrike" baseline="0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limiting</a:t>
            </a:r>
            <a:endParaRPr lang="en-GB" sz="1800" b="0" i="1" u="none" strike="noStrike" baseline="0" dirty="0">
              <a:solidFill>
                <a:schemeClr val="accent6">
                  <a:lumMod val="60000"/>
                  <a:lumOff val="40000"/>
                </a:schemeClr>
              </a:solidFill>
              <a:latin typeface="Arial Black" panose="020B0A04020102020204" pitchFamily="34" charset="0"/>
            </a:endParaRPr>
          </a:p>
          <a:p>
            <a:pPr algn="ctr"/>
            <a:r>
              <a:rPr lang="en-GB" sz="1800" b="0" i="1" u="none" strike="noStrike" baseline="0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steps</a:t>
            </a:r>
            <a:endParaRPr lang="en-GB" i="1" dirty="0">
              <a:solidFill>
                <a:schemeClr val="accent6">
                  <a:lumMod val="60000"/>
                  <a:lumOff val="40000"/>
                </a:schemeClr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36477" y="685800"/>
            <a:ext cx="12069169" cy="1371600"/>
          </a:xfrm>
        </p:spPr>
        <p:txBody>
          <a:bodyPr/>
          <a:lstStyle/>
          <a:p>
            <a:pPr algn="ctr"/>
            <a:r>
              <a:rPr lang="en-GB" dirty="0"/>
              <a:t>NITROGEN BASES, NUCLEOSIDES,</a:t>
            </a:r>
            <a:r>
              <a:rPr lang="sr-Latn-RS" dirty="0"/>
              <a:t> </a:t>
            </a:r>
            <a:r>
              <a:rPr lang="en-GB" dirty="0"/>
              <a:t>AND NUCLEOTIDES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5428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315143"/>
            <a:ext cx="12192000" cy="54285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67435" y="2057400"/>
            <a:ext cx="757109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3200" dirty="0"/>
              <a:t>Purines are</a:t>
            </a:r>
            <a:r>
              <a:rPr lang="sr-Latn-RS" sz="3200" dirty="0"/>
              <a:t> </a:t>
            </a:r>
            <a:r>
              <a:rPr lang="en-GB" sz="3200" dirty="0"/>
              <a:t>comprised of attached </a:t>
            </a:r>
            <a:endParaRPr lang="sr-Latn-RS" sz="3200" dirty="0"/>
          </a:p>
          <a:p>
            <a:pPr algn="l"/>
            <a:r>
              <a:rPr lang="sr-Latn-RS" sz="3200" dirty="0"/>
              <a:t>6</a:t>
            </a:r>
            <a:r>
              <a:rPr lang="en-GB" sz="3200" dirty="0"/>
              <a:t>-membered and a</a:t>
            </a:r>
            <a:r>
              <a:rPr lang="sr-Latn-RS" sz="3200" dirty="0"/>
              <a:t> 5</a:t>
            </a:r>
            <a:r>
              <a:rPr lang="en-GB" sz="3200" dirty="0"/>
              <a:t>-membered nitrogen-containing rings</a:t>
            </a:r>
            <a:endParaRPr lang="en-GB" sz="32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23865" y="1746913"/>
            <a:ext cx="5675019" cy="442528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5689" y="4998660"/>
            <a:ext cx="2920621" cy="973541"/>
          </a:xfrm>
          <a:prstGeom prst="rect">
            <a:avLst/>
          </a:prstGeom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6232358" cy="6858000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7" name="TextBox 6"/>
          <p:cNvSpPr txBox="1"/>
          <p:nvPr/>
        </p:nvSpPr>
        <p:spPr>
          <a:xfrm>
            <a:off x="365813" y="2696495"/>
            <a:ext cx="557062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CATABOLISM OF PURINES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pic>
        <p:nvPicPr>
          <p:cNvPr id="17" name="Picture 3" descr="Vector background of vibrant colors splashing"/>
          <p:cNvPicPr>
            <a:picLocks noChangeAspect="1"/>
          </p:cNvPicPr>
          <p:nvPr/>
        </p:nvPicPr>
        <p:blipFill rotWithShape="1">
          <a:blip r:embed="rId2"/>
          <a:srcRect t="36155" r="1" b="10796"/>
          <a:stretch>
            <a:fillRect/>
          </a:stretch>
        </p:blipFill>
        <p:spPr>
          <a:xfrm>
            <a:off x="6103546" y="0"/>
            <a:ext cx="6489982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0"/>
          </a:effectLst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792306">
            <a:off x="6614657" y="1623502"/>
            <a:ext cx="2518693" cy="2145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792306">
            <a:off x="9563724" y="3973559"/>
            <a:ext cx="2518693" cy="2145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6232358" cy="5354053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7" name="TextBox 6"/>
          <p:cNvSpPr txBox="1"/>
          <p:nvPr/>
        </p:nvSpPr>
        <p:spPr>
          <a:xfrm>
            <a:off x="365813" y="2696495"/>
            <a:ext cx="557062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CATABOLISM OF PURINES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pic>
        <p:nvPicPr>
          <p:cNvPr id="17" name="Picture 3" descr="Vector background of vibrant colors splashing"/>
          <p:cNvPicPr>
            <a:picLocks noChangeAspect="1"/>
          </p:cNvPicPr>
          <p:nvPr/>
        </p:nvPicPr>
        <p:blipFill rotWithShape="1">
          <a:blip r:embed="rId2"/>
          <a:srcRect t="36155" r="1" b="10796"/>
          <a:stretch>
            <a:fillRect/>
          </a:stretch>
        </p:blipFill>
        <p:spPr>
          <a:xfrm>
            <a:off x="6103546" y="0"/>
            <a:ext cx="6088454" cy="52891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0"/>
          </a:effectLst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792306">
            <a:off x="6614657" y="1623502"/>
            <a:ext cx="2518693" cy="2145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792306">
            <a:off x="9189415" y="2700720"/>
            <a:ext cx="2518693" cy="2145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365813" y="5674179"/>
            <a:ext cx="1250081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800" b="0" i="0" u="none" strike="noStrike" baseline="0" dirty="0">
                <a:latin typeface="AdvOT1ef757c0"/>
              </a:rPr>
              <a:t>Humans cannot break down the purine ring of purine nucleotides. </a:t>
            </a:r>
            <a:endParaRPr lang="sr-Latn-RS" sz="1800" b="0" i="0" u="none" strike="noStrike" baseline="0" dirty="0">
              <a:latin typeface="AdvOT1ef757c0"/>
            </a:endParaRPr>
          </a:p>
          <a:p>
            <a:pPr algn="l"/>
            <a:r>
              <a:rPr lang="en-GB" sz="1800" b="0" i="0" u="none" strike="noStrike" baseline="0" dirty="0">
                <a:latin typeface="AdvOT1ef757c0"/>
              </a:rPr>
              <a:t>The</a:t>
            </a:r>
            <a:r>
              <a:rPr lang="sr-Latn-RS" dirty="0">
                <a:latin typeface="AdvOT1ef757c0"/>
              </a:rPr>
              <a:t> </a:t>
            </a:r>
            <a:r>
              <a:rPr lang="en-GB" sz="1800" b="0" i="0" u="none" strike="noStrike" baseline="0" dirty="0">
                <a:latin typeface="AdvOT1ef757c0"/>
              </a:rPr>
              <a:t>catabolism of purine nucleotides results in a uric acid, which has low solubility in water and is excreted as sodium</a:t>
            </a:r>
            <a:endParaRPr lang="en-GB" sz="1800" b="0" i="0" u="none" strike="noStrike" baseline="0" dirty="0">
              <a:latin typeface="AdvOT1ef757c0"/>
            </a:endParaRPr>
          </a:p>
          <a:p>
            <a:pPr algn="l"/>
            <a:r>
              <a:rPr lang="en-GB" sz="1800" b="0" i="0" u="none" strike="noStrike" baseline="0" dirty="0">
                <a:latin typeface="AdvOT1ef757c0"/>
              </a:rPr>
              <a:t>urate crystals in the urine.</a:t>
            </a:r>
            <a:endParaRPr lang="en-GB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5233737" cy="6979737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7" name="TextBox 6"/>
          <p:cNvSpPr txBox="1"/>
          <p:nvPr/>
        </p:nvSpPr>
        <p:spPr>
          <a:xfrm>
            <a:off x="185340" y="2696495"/>
            <a:ext cx="504839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CATABOLISM </a:t>
            </a:r>
            <a:endParaRPr kumimoji="0" lang="sr-Latn-RS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OF </a:t>
            </a:r>
            <a:endParaRPr kumimoji="0" lang="sr-Latn-RS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PURINES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2484" y="654788"/>
            <a:ext cx="6124575" cy="5867400"/>
          </a:xfrm>
          <a:prstGeom prst="rect">
            <a:avLst/>
          </a:prstGeom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5233737" cy="6979737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7" name="TextBox 6"/>
          <p:cNvSpPr txBox="1"/>
          <p:nvPr/>
        </p:nvSpPr>
        <p:spPr>
          <a:xfrm>
            <a:off x="185340" y="2696495"/>
            <a:ext cx="504839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CATABOLISM </a:t>
            </a:r>
            <a:endParaRPr kumimoji="0" lang="sr-Latn-RS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OF </a:t>
            </a:r>
            <a:endParaRPr kumimoji="0" lang="sr-Latn-RS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PURINES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pic>
        <p:nvPicPr>
          <p:cNvPr id="5122" name="Picture 2" descr="Small Intestine: Function, anatomy &amp; Defini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04037"/>
            <a:ext cx="5826642" cy="5826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437901"/>
            <a:ext cx="12192000" cy="4200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94598" y="1002072"/>
            <a:ext cx="6899108" cy="547574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-52748"/>
            <a:ext cx="12192000" cy="1041989"/>
          </a:xfrm>
          <a:prstGeom prst="rect">
            <a:avLst/>
          </a:prstGeom>
          <a:solidFill>
            <a:srgbClr val="FF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0" y="105496"/>
            <a:ext cx="12192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sr-Latn-RS" sz="4800" b="1" dirty="0">
                <a:solidFill>
                  <a:srgbClr val="FFFFFF"/>
                </a:solidFill>
                <a:latin typeface="Arial Black" panose="020B0A04020102020204" pitchFamily="34" charset="0"/>
              </a:rPr>
              <a:t>A</a:t>
            </a:r>
            <a:r>
              <a:rPr kumimoji="0" lang="sr-Latn-RS" sz="4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MP</a:t>
            </a:r>
            <a:endParaRPr kumimoji="0" lang="en-GB" sz="4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16200000">
            <a:off x="2187991" y="3301917"/>
            <a:ext cx="6692067" cy="4200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135228"/>
            <a:ext cx="5534025" cy="53816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34050" y="1506704"/>
            <a:ext cx="6457950" cy="4638675"/>
          </a:xfrm>
          <a:prstGeom prst="rect">
            <a:avLst/>
          </a:prstGeom>
        </p:spPr>
      </p:pic>
      <p:grpSp>
        <p:nvGrpSpPr>
          <p:cNvPr id="9" name="Group 5"/>
          <p:cNvGrpSpPr/>
          <p:nvPr/>
        </p:nvGrpSpPr>
        <p:grpSpPr bwMode="auto">
          <a:xfrm>
            <a:off x="3462338" y="1383632"/>
            <a:ext cx="1447800" cy="1371600"/>
            <a:chOff x="152400" y="1143000"/>
            <a:chExt cx="1447800" cy="1371600"/>
          </a:xfrm>
          <a:solidFill>
            <a:srgbClr val="FFC000"/>
          </a:solidFill>
        </p:grpSpPr>
        <p:sp>
          <p:nvSpPr>
            <p:cNvPr id="10" name="Oval 6"/>
            <p:cNvSpPr>
              <a:spLocks noChangeArrowheads="1"/>
            </p:cNvSpPr>
            <p:nvPr/>
          </p:nvSpPr>
          <p:spPr bwMode="auto">
            <a:xfrm>
              <a:off x="152400" y="1143000"/>
              <a:ext cx="1447800" cy="1371600"/>
            </a:xfrm>
            <a:prstGeom prst="ellipse">
              <a:avLst/>
            </a:prstGeom>
            <a:grpFill/>
            <a:ln w="9525" algn="ctr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11" name="TextBox 7"/>
            <p:cNvSpPr txBox="1">
              <a:spLocks noChangeArrowheads="1"/>
            </p:cNvSpPr>
            <p:nvPr/>
          </p:nvSpPr>
          <p:spPr bwMode="auto">
            <a:xfrm>
              <a:off x="304800" y="1417638"/>
              <a:ext cx="1066800" cy="769441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/>
              <a:r>
                <a:rPr lang="sr-Latn-RS" altLang="en-US" sz="4400" dirty="0">
                  <a:latin typeface="Arial Black" panose="020B0A04020102020204" pitchFamily="34" charset="0"/>
                </a:rPr>
                <a:t>1</a:t>
              </a:r>
              <a:endParaRPr lang="en-GB" altLang="en-US" sz="4400" dirty="0">
                <a:latin typeface="Arial Black" panose="020B0A04020102020204" pitchFamily="34" charset="0"/>
              </a:endParaRPr>
            </a:p>
          </p:txBody>
        </p:sp>
      </p:grpSp>
      <p:grpSp>
        <p:nvGrpSpPr>
          <p:cNvPr id="12" name="Group 5"/>
          <p:cNvGrpSpPr/>
          <p:nvPr/>
        </p:nvGrpSpPr>
        <p:grpSpPr bwMode="auto">
          <a:xfrm>
            <a:off x="10617117" y="1357190"/>
            <a:ext cx="1447800" cy="1371600"/>
            <a:chOff x="152400" y="1143000"/>
            <a:chExt cx="1447800" cy="1371600"/>
          </a:xfrm>
          <a:solidFill>
            <a:srgbClr val="FFC000"/>
          </a:solidFill>
        </p:grpSpPr>
        <p:sp>
          <p:nvSpPr>
            <p:cNvPr id="13" name="Oval 6"/>
            <p:cNvSpPr>
              <a:spLocks noChangeArrowheads="1"/>
            </p:cNvSpPr>
            <p:nvPr/>
          </p:nvSpPr>
          <p:spPr bwMode="auto">
            <a:xfrm>
              <a:off x="152400" y="1143000"/>
              <a:ext cx="1447800" cy="1371600"/>
            </a:xfrm>
            <a:prstGeom prst="ellipse">
              <a:avLst/>
            </a:prstGeom>
            <a:grpFill/>
            <a:ln w="9525" algn="ctr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14" name="TextBox 7"/>
            <p:cNvSpPr txBox="1">
              <a:spLocks noChangeArrowheads="1"/>
            </p:cNvSpPr>
            <p:nvPr/>
          </p:nvSpPr>
          <p:spPr bwMode="auto">
            <a:xfrm>
              <a:off x="304800" y="1417638"/>
              <a:ext cx="1066800" cy="769441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/>
              <a:r>
                <a:rPr lang="sr-Latn-RS" altLang="en-US" sz="4400" dirty="0">
                  <a:latin typeface="Arial Black" panose="020B0A04020102020204" pitchFamily="34" charset="0"/>
                </a:rPr>
                <a:t>2</a:t>
              </a:r>
              <a:endParaRPr lang="en-GB" altLang="en-US" sz="4400" dirty="0">
                <a:latin typeface="Arial Black" panose="020B0A04020102020204" pitchFamily="34" charset="0"/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0" y="-52748"/>
            <a:ext cx="12192000" cy="1041989"/>
          </a:xfrm>
          <a:prstGeom prst="rect">
            <a:avLst/>
          </a:prstGeom>
          <a:solidFill>
            <a:srgbClr val="FF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0" y="105496"/>
            <a:ext cx="12192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sr-Latn-RS" sz="4800" b="1" dirty="0">
                <a:solidFill>
                  <a:srgbClr val="FFFFFF"/>
                </a:solidFill>
                <a:latin typeface="Arial Black" panose="020B0A04020102020204" pitchFamily="34" charset="0"/>
              </a:rPr>
              <a:t>A</a:t>
            </a:r>
            <a:r>
              <a:rPr kumimoji="0" lang="sr-Latn-RS" sz="4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MP</a:t>
            </a:r>
            <a:endParaRPr kumimoji="0" lang="en-GB" sz="4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437901"/>
            <a:ext cx="12192000" cy="42009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75910" y="1123570"/>
            <a:ext cx="4934953" cy="5232752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-52748"/>
            <a:ext cx="12192000" cy="1041989"/>
          </a:xfrm>
          <a:prstGeom prst="rect">
            <a:avLst/>
          </a:prstGeom>
          <a:solidFill>
            <a:srgbClr val="FF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0" y="105496"/>
            <a:ext cx="12192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sr-Latn-RS" sz="4800" b="1" dirty="0">
                <a:solidFill>
                  <a:srgbClr val="FFFFFF"/>
                </a:solidFill>
                <a:latin typeface="Arial Black" panose="020B0A04020102020204" pitchFamily="34" charset="0"/>
              </a:rPr>
              <a:t>A</a:t>
            </a:r>
            <a:r>
              <a:rPr kumimoji="0" lang="sr-Latn-RS" sz="4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MP</a:t>
            </a:r>
            <a:endParaRPr kumimoji="0" lang="en-GB" sz="4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437901"/>
            <a:ext cx="12192000" cy="4200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09573" y="1949867"/>
            <a:ext cx="9848927" cy="368091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-52748"/>
            <a:ext cx="12192000" cy="1041989"/>
          </a:xfrm>
          <a:prstGeom prst="rect">
            <a:avLst/>
          </a:prstGeom>
          <a:solidFill>
            <a:srgbClr val="FF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0" y="105496"/>
            <a:ext cx="12192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sr-Latn-RS" sz="4800" b="1" dirty="0">
                <a:solidFill>
                  <a:srgbClr val="FFFFFF"/>
                </a:solidFill>
                <a:latin typeface="Arial Black" panose="020B0A04020102020204" pitchFamily="34" charset="0"/>
              </a:rPr>
              <a:t>A</a:t>
            </a:r>
            <a:r>
              <a:rPr kumimoji="0" lang="sr-Latn-RS" sz="4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MP</a:t>
            </a:r>
            <a:endParaRPr kumimoji="0" lang="en-GB" sz="4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437901"/>
            <a:ext cx="12192000" cy="4200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89020" y="1041991"/>
            <a:ext cx="4466222" cy="535946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-52748"/>
            <a:ext cx="12192000" cy="1041989"/>
          </a:xfrm>
          <a:prstGeom prst="rect">
            <a:avLst/>
          </a:prstGeom>
          <a:solidFill>
            <a:srgbClr val="FF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0" y="105496"/>
            <a:ext cx="12192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sr-Latn-RS" sz="4800" b="1" dirty="0">
                <a:solidFill>
                  <a:srgbClr val="FFFFFF"/>
                </a:solidFill>
                <a:latin typeface="Arial Black" panose="020B0A04020102020204" pitchFamily="34" charset="0"/>
              </a:rPr>
              <a:t>A</a:t>
            </a:r>
            <a:r>
              <a:rPr kumimoji="0" lang="sr-Latn-RS" sz="4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MP</a:t>
            </a:r>
            <a:endParaRPr kumimoji="0" lang="en-GB" sz="4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437901"/>
            <a:ext cx="12192000" cy="4200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93745" y="1123374"/>
            <a:ext cx="3233487" cy="523314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-52748"/>
            <a:ext cx="12192000" cy="104198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0" y="105496"/>
            <a:ext cx="12192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sr-Latn-RS" sz="4800" b="1" dirty="0">
                <a:solidFill>
                  <a:srgbClr val="FFFFFF"/>
                </a:solidFill>
                <a:latin typeface="Arial Black" panose="020B0A04020102020204" pitchFamily="34" charset="0"/>
              </a:rPr>
              <a:t>G</a:t>
            </a:r>
            <a:r>
              <a:rPr kumimoji="0" lang="sr-Latn-RS" sz="4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MP</a:t>
            </a:r>
            <a:endParaRPr kumimoji="0" lang="en-GB" sz="4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36477" y="685800"/>
            <a:ext cx="12069169" cy="1371600"/>
          </a:xfrm>
        </p:spPr>
        <p:txBody>
          <a:bodyPr/>
          <a:lstStyle/>
          <a:p>
            <a:pPr algn="ctr"/>
            <a:r>
              <a:rPr lang="en-GB" dirty="0"/>
              <a:t>NITROGEN BASES, NUCLEOSIDES,</a:t>
            </a:r>
            <a:r>
              <a:rPr lang="sr-Latn-RS" dirty="0"/>
              <a:t> </a:t>
            </a:r>
            <a:r>
              <a:rPr lang="en-GB" dirty="0"/>
              <a:t>AND NUCLEOTIDES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5428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315143"/>
            <a:ext cx="12192000" cy="54285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99196" y="1774371"/>
            <a:ext cx="757109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3200" dirty="0"/>
              <a:t>The major purines are</a:t>
            </a:r>
            <a:endParaRPr lang="en-GB" sz="3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0834" y="2573644"/>
            <a:ext cx="3960218" cy="2870838"/>
          </a:xfrm>
          <a:prstGeom prst="rect">
            <a:avLst/>
          </a:prstGeom>
          <a:ln>
            <a:solidFill>
              <a:srgbClr val="00B050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1052" y="2573644"/>
            <a:ext cx="4029246" cy="2870838"/>
          </a:xfrm>
          <a:prstGeom prst="rect">
            <a:avLst/>
          </a:prstGeom>
          <a:ln>
            <a:solidFill>
              <a:srgbClr val="00B050"/>
            </a:solidFill>
          </a:ln>
        </p:spPr>
      </p:pic>
      <p:sp>
        <p:nvSpPr>
          <p:cNvPr id="18" name="TextBox 17"/>
          <p:cNvSpPr txBox="1"/>
          <p:nvPr/>
        </p:nvSpPr>
        <p:spPr>
          <a:xfrm>
            <a:off x="2740834" y="5587425"/>
            <a:ext cx="79894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/>
              <a:t>present in DNA and RNA</a:t>
            </a:r>
            <a:endParaRPr lang="en-GB" sz="2400" dirty="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437901"/>
            <a:ext cx="12192000" cy="4200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4779" y="1083597"/>
            <a:ext cx="5667868" cy="512469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-52748"/>
            <a:ext cx="12192000" cy="104198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0" y="105496"/>
            <a:ext cx="12192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sr-Latn-RS" sz="4800" b="1" dirty="0">
                <a:solidFill>
                  <a:srgbClr val="FFFFFF"/>
                </a:solidFill>
                <a:latin typeface="Arial Black" panose="020B0A04020102020204" pitchFamily="34" charset="0"/>
              </a:rPr>
              <a:t>G</a:t>
            </a:r>
            <a:r>
              <a:rPr kumimoji="0" lang="sr-Latn-RS" sz="4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MP</a:t>
            </a:r>
            <a:endParaRPr kumimoji="0" lang="en-GB" sz="4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437901"/>
            <a:ext cx="12192000" cy="4200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91551" y="1185218"/>
            <a:ext cx="5754856" cy="546273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-52748"/>
            <a:ext cx="12192000" cy="104198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0" y="105496"/>
            <a:ext cx="12192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sr-Latn-RS" sz="4800" b="1" dirty="0">
                <a:solidFill>
                  <a:srgbClr val="FFFFFF"/>
                </a:solidFill>
                <a:latin typeface="Arial Black" panose="020B0A04020102020204" pitchFamily="34" charset="0"/>
              </a:rPr>
              <a:t>G</a:t>
            </a:r>
            <a:r>
              <a:rPr kumimoji="0" lang="sr-Latn-RS" sz="4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MP</a:t>
            </a:r>
            <a:endParaRPr kumimoji="0" lang="en-GB" sz="4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437901"/>
            <a:ext cx="12192000" cy="4200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6652" y="2009276"/>
            <a:ext cx="8598695" cy="346133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-52748"/>
            <a:ext cx="12192000" cy="104198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0" y="105496"/>
            <a:ext cx="12192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sr-Latn-RS" sz="4800" b="1" dirty="0">
                <a:solidFill>
                  <a:srgbClr val="FFFFFF"/>
                </a:solidFill>
                <a:latin typeface="Arial Black" panose="020B0A04020102020204" pitchFamily="34" charset="0"/>
              </a:rPr>
              <a:t>G</a:t>
            </a:r>
            <a:r>
              <a:rPr kumimoji="0" lang="sr-Latn-RS" sz="4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MP</a:t>
            </a:r>
            <a:endParaRPr kumimoji="0" lang="en-GB" sz="4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437901"/>
            <a:ext cx="12192000" cy="4200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8862" y="871360"/>
            <a:ext cx="4211053" cy="561473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-52748"/>
            <a:ext cx="12192000" cy="104198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0" y="105496"/>
            <a:ext cx="12192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sr-Latn-RS" sz="4800" b="1" dirty="0">
                <a:solidFill>
                  <a:srgbClr val="FFFFFF"/>
                </a:solidFill>
                <a:latin typeface="Arial Black" panose="020B0A04020102020204" pitchFamily="34" charset="0"/>
              </a:rPr>
              <a:t>G</a:t>
            </a:r>
            <a:r>
              <a:rPr kumimoji="0" lang="sr-Latn-RS" sz="4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MP</a:t>
            </a:r>
            <a:endParaRPr kumimoji="0" lang="en-GB" sz="4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437901"/>
            <a:ext cx="12192000" cy="42009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33725" y="1070760"/>
            <a:ext cx="5697454" cy="533837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-52748"/>
            <a:ext cx="12192000" cy="104198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0" y="105496"/>
            <a:ext cx="12192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sr-Latn-RS" sz="4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XMP</a:t>
            </a:r>
            <a:endParaRPr kumimoji="0" lang="en-GB" sz="4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437901"/>
            <a:ext cx="12192000" cy="4200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5945" y="1219328"/>
            <a:ext cx="7612594" cy="518495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-52748"/>
            <a:ext cx="12192000" cy="104198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0" y="105496"/>
            <a:ext cx="12192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sr-Latn-RS" sz="4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XMP</a:t>
            </a:r>
            <a:endParaRPr kumimoji="0" lang="en-GB" sz="4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52748"/>
            <a:ext cx="12192000" cy="104198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437901"/>
            <a:ext cx="12192000" cy="42009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105496"/>
            <a:ext cx="12192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sr-Latn-RS" sz="4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XMP</a:t>
            </a:r>
            <a:endParaRPr kumimoji="0" lang="en-GB" sz="4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1596" y="1041989"/>
            <a:ext cx="4366519" cy="5506547"/>
          </a:xfrm>
          <a:prstGeom prst="rect">
            <a:avLst/>
          </a:prstGeom>
        </p:spPr>
      </p:pic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6232358" cy="6858000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7" name="TextBox 6"/>
          <p:cNvSpPr txBox="1"/>
          <p:nvPr/>
        </p:nvSpPr>
        <p:spPr>
          <a:xfrm>
            <a:off x="365813" y="2696495"/>
            <a:ext cx="557062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PURINE NUCLEOTIDE CYCLE</a:t>
            </a:r>
            <a:endParaRPr kumimoji="0" lang="sr-Latn-RS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pic>
        <p:nvPicPr>
          <p:cNvPr id="17" name="Picture 3" descr="Vector background of vibrant colors splashing"/>
          <p:cNvPicPr>
            <a:picLocks noChangeAspect="1"/>
          </p:cNvPicPr>
          <p:nvPr/>
        </p:nvPicPr>
        <p:blipFill rotWithShape="1">
          <a:blip r:embed="rId2"/>
          <a:srcRect t="36155" r="1" b="10796"/>
          <a:stretch>
            <a:fillRect/>
          </a:stretch>
        </p:blipFill>
        <p:spPr>
          <a:xfrm>
            <a:off x="6103546" y="0"/>
            <a:ext cx="6489982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0"/>
          </a:effectLst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792306">
            <a:off x="6614657" y="1623502"/>
            <a:ext cx="2518693" cy="2145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792306">
            <a:off x="9563724" y="3973559"/>
            <a:ext cx="2518693" cy="2145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47837" y="166687"/>
            <a:ext cx="8696325" cy="65246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72725" y="5319969"/>
            <a:ext cx="366161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800" b="0" i="1" u="none" strike="noStrike" baseline="0" dirty="0">
                <a:latin typeface="AdvOT1ef757c0"/>
              </a:rPr>
              <a:t>AMP deaminase</a:t>
            </a:r>
            <a:r>
              <a:rPr lang="sr-Latn-RS" sz="1800" b="0" i="1" u="none" strike="noStrike" baseline="0" dirty="0">
                <a:latin typeface="AdvOT1ef757c0"/>
              </a:rPr>
              <a:t> </a:t>
            </a:r>
            <a:r>
              <a:rPr lang="en-GB" sz="1800" b="0" i="1" u="none" strike="noStrike" baseline="0" dirty="0">
                <a:latin typeface="AdvOT1ef757c0"/>
              </a:rPr>
              <a:t>(AMPD)</a:t>
            </a:r>
            <a:endParaRPr lang="sr-Latn-RS" sz="1800" b="0" i="1" u="none" strike="noStrike" baseline="0" dirty="0">
              <a:latin typeface="AdvOT1ef757c0"/>
            </a:endParaRPr>
          </a:p>
          <a:p>
            <a:pPr algn="l"/>
            <a:r>
              <a:rPr lang="sr-Latn-RS" sz="1800" b="0" i="1" u="none" strike="noStrike" baseline="0" dirty="0">
                <a:latin typeface="AdvOT1ef757c0"/>
              </a:rPr>
              <a:t>A</a:t>
            </a:r>
            <a:r>
              <a:rPr lang="en-GB" sz="1800" b="0" i="1" u="none" strike="noStrike" baseline="0" dirty="0" err="1">
                <a:latin typeface="AdvOT1ef757c0"/>
              </a:rPr>
              <a:t>denylosuccinate</a:t>
            </a:r>
            <a:r>
              <a:rPr lang="en-GB" sz="1800" b="0" i="1" u="none" strike="noStrike" baseline="0" dirty="0">
                <a:latin typeface="AdvOT1ef757c0"/>
              </a:rPr>
              <a:t> synthetase (ADSS) </a:t>
            </a:r>
            <a:endParaRPr lang="sr-Latn-RS" sz="1800" b="0" i="1" u="none" strike="noStrike" baseline="0" dirty="0">
              <a:latin typeface="AdvOT1ef757c0"/>
            </a:endParaRPr>
          </a:p>
          <a:p>
            <a:pPr algn="l"/>
            <a:r>
              <a:rPr lang="sr-Latn-RS" i="1" dirty="0">
                <a:latin typeface="AdvOT1ef757c0"/>
              </a:rPr>
              <a:t>A</a:t>
            </a:r>
            <a:r>
              <a:rPr lang="en-GB" sz="1800" b="0" i="1" u="none" strike="noStrike" baseline="0" dirty="0" err="1">
                <a:latin typeface="AdvOT1ef757c0"/>
              </a:rPr>
              <a:t>denylosuccinate</a:t>
            </a:r>
            <a:r>
              <a:rPr lang="en-GB" sz="1800" b="0" i="1" u="none" strike="noStrike" baseline="0" dirty="0">
                <a:latin typeface="AdvOT1ef757c0"/>
              </a:rPr>
              <a:t> lyase (ADSL)</a:t>
            </a:r>
            <a:endParaRPr lang="en-GB" i="1" dirty="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6232358" cy="6858000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7" name="TextBox 6"/>
          <p:cNvSpPr txBox="1"/>
          <p:nvPr/>
        </p:nvSpPr>
        <p:spPr>
          <a:xfrm>
            <a:off x="202056" y="2696495"/>
            <a:ext cx="557062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PYRIMIDINE NUCLEOTIDES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SYNTHESIS</a:t>
            </a:r>
            <a:endParaRPr kumimoji="0" lang="sr-Latn-RS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pic>
        <p:nvPicPr>
          <p:cNvPr id="17" name="Picture 3" descr="Vector background of vibrant colors splashing"/>
          <p:cNvPicPr>
            <a:picLocks noChangeAspect="1"/>
          </p:cNvPicPr>
          <p:nvPr/>
        </p:nvPicPr>
        <p:blipFill rotWithShape="1">
          <a:blip r:embed="rId2"/>
          <a:srcRect t="36155" r="1" b="10796"/>
          <a:stretch>
            <a:fillRect/>
          </a:stretch>
        </p:blipFill>
        <p:spPr>
          <a:xfrm>
            <a:off x="6103546" y="0"/>
            <a:ext cx="6489982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0"/>
          </a:effectLst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792306">
            <a:off x="6614657" y="1623502"/>
            <a:ext cx="2518693" cy="2145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792306">
            <a:off x="9563724" y="3973559"/>
            <a:ext cx="2518693" cy="2145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36477" y="685800"/>
            <a:ext cx="12069169" cy="1371600"/>
          </a:xfrm>
        </p:spPr>
        <p:txBody>
          <a:bodyPr/>
          <a:lstStyle/>
          <a:p>
            <a:pPr algn="ctr"/>
            <a:r>
              <a:rPr lang="en-GB" dirty="0"/>
              <a:t>NITROGEN BASES, NUCLEOSIDES,</a:t>
            </a:r>
            <a:r>
              <a:rPr lang="sr-Latn-RS" dirty="0"/>
              <a:t> </a:t>
            </a:r>
            <a:r>
              <a:rPr lang="en-GB" dirty="0"/>
              <a:t>AND NUCLEOTIDES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5428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315143"/>
            <a:ext cx="12192000" cy="54285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99196" y="1774371"/>
            <a:ext cx="757109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3200" dirty="0"/>
              <a:t>The major purines are</a:t>
            </a:r>
            <a:endParaRPr lang="en-GB" sz="3200" dirty="0"/>
          </a:p>
        </p:txBody>
      </p:sp>
      <p:sp>
        <p:nvSpPr>
          <p:cNvPr id="18" name="TextBox 17"/>
          <p:cNvSpPr txBox="1"/>
          <p:nvPr/>
        </p:nvSpPr>
        <p:spPr>
          <a:xfrm>
            <a:off x="399196" y="5341203"/>
            <a:ext cx="1153349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are not incorporated into the</a:t>
            </a:r>
            <a:r>
              <a:rPr lang="sr-Latn-RS" sz="2400" dirty="0"/>
              <a:t> </a:t>
            </a:r>
            <a:r>
              <a:rPr lang="en-GB" sz="2400" dirty="0"/>
              <a:t>nucleic acids, but they are</a:t>
            </a:r>
            <a:r>
              <a:rPr lang="sr-Latn-RS" sz="2400" dirty="0"/>
              <a:t> </a:t>
            </a:r>
            <a:r>
              <a:rPr lang="en-GB" sz="2400" dirty="0"/>
              <a:t>important intermediates</a:t>
            </a:r>
            <a:r>
              <a:rPr lang="sr-Latn-RS" sz="2400" dirty="0"/>
              <a:t> i</a:t>
            </a:r>
            <a:r>
              <a:rPr lang="en-GB" sz="2400" dirty="0"/>
              <a:t>n the synthesis and degradation of the purine</a:t>
            </a:r>
            <a:r>
              <a:rPr lang="sr-Latn-RS" sz="2400" dirty="0"/>
              <a:t> </a:t>
            </a:r>
            <a:r>
              <a:rPr lang="en-GB" sz="2400" dirty="0"/>
              <a:t>nucleotides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3686" y="2524707"/>
            <a:ext cx="2734421" cy="2361958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505412"/>
            <a:ext cx="3208639" cy="2377752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3163686" y="4883164"/>
            <a:ext cx="27344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sr-Latn-RS" sz="2000" b="1" i="0" u="none" strike="noStrike" baseline="0" dirty="0">
                <a:solidFill>
                  <a:srgbClr val="00B0F0"/>
                </a:solidFill>
                <a:latin typeface="AdvOT1ef757c0"/>
              </a:rPr>
              <a:t>                </a:t>
            </a:r>
            <a:r>
              <a:rPr lang="en-GB" sz="2000" b="1" i="0" u="none" strike="noStrike" baseline="0" dirty="0">
                <a:solidFill>
                  <a:srgbClr val="00B0F0"/>
                </a:solidFill>
                <a:latin typeface="AdvOT1ef757c0"/>
              </a:rPr>
              <a:t>Hypoxanthine</a:t>
            </a:r>
            <a:endParaRPr lang="en-GB" sz="2000" b="1" dirty="0">
              <a:solidFill>
                <a:srgbClr val="00B0F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33108" y="4921283"/>
            <a:ext cx="27344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sr-Latn-RS" sz="2000" b="1" i="0" u="none" strike="noStrike" baseline="0" dirty="0">
                <a:solidFill>
                  <a:srgbClr val="00B0F0"/>
                </a:solidFill>
                <a:latin typeface="AdvOT1ef757c0"/>
              </a:rPr>
              <a:t>                </a:t>
            </a:r>
            <a:r>
              <a:rPr lang="sr-Latn-RS" sz="2000" b="1" dirty="0">
                <a:solidFill>
                  <a:srgbClr val="00B0F0"/>
                </a:solidFill>
                <a:latin typeface="AdvOT1ef757c0"/>
              </a:rPr>
              <a:t>X</a:t>
            </a:r>
            <a:r>
              <a:rPr lang="en-GB" sz="2000" b="1" i="0" u="none" strike="noStrike" baseline="0" dirty="0">
                <a:solidFill>
                  <a:srgbClr val="00B0F0"/>
                </a:solidFill>
                <a:latin typeface="AdvOT1ef757c0"/>
              </a:rPr>
              <a:t>xanthine</a:t>
            </a:r>
            <a:endParaRPr lang="en-GB" sz="2000" b="1" dirty="0">
              <a:solidFill>
                <a:srgbClr val="00B0F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16086" y="5035564"/>
            <a:ext cx="27344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sr-Latn-RS" sz="2000" b="1" i="0" u="none" strike="noStrike" baseline="0" dirty="0">
                <a:solidFill>
                  <a:srgbClr val="00B0F0"/>
                </a:solidFill>
                <a:latin typeface="AdvOT1ef757c0"/>
              </a:rPr>
              <a:t>                </a:t>
            </a:r>
            <a:endParaRPr lang="en-GB" sz="20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00274" y="-14090"/>
            <a:ext cx="5991726" cy="68720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232358" cy="6858000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7" name="TextBox 6"/>
          <p:cNvSpPr txBox="1"/>
          <p:nvPr/>
        </p:nvSpPr>
        <p:spPr>
          <a:xfrm>
            <a:off x="202056" y="2696495"/>
            <a:ext cx="557062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PYRIMIDINE NUCLEOTIDES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SYNTHESIS</a:t>
            </a:r>
            <a:endParaRPr kumimoji="0" lang="sr-Latn-RS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104199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437901"/>
            <a:ext cx="12192000" cy="4200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4424" y="1738437"/>
            <a:ext cx="9134582" cy="3645820"/>
          </a:xfrm>
          <a:prstGeom prst="rect">
            <a:avLst/>
          </a:prstGeom>
        </p:spPr>
      </p:pic>
      <p:grpSp>
        <p:nvGrpSpPr>
          <p:cNvPr id="10" name="Group 5"/>
          <p:cNvGrpSpPr/>
          <p:nvPr/>
        </p:nvGrpSpPr>
        <p:grpSpPr bwMode="auto">
          <a:xfrm>
            <a:off x="152400" y="1143000"/>
            <a:ext cx="1447800" cy="1371600"/>
            <a:chOff x="152400" y="1143000"/>
            <a:chExt cx="1447800" cy="1371600"/>
          </a:xfrm>
        </p:grpSpPr>
        <p:sp>
          <p:nvSpPr>
            <p:cNvPr id="11" name="Oval 6"/>
            <p:cNvSpPr>
              <a:spLocks noChangeArrowheads="1"/>
            </p:cNvSpPr>
            <p:nvPr/>
          </p:nvSpPr>
          <p:spPr bwMode="auto">
            <a:xfrm>
              <a:off x="152400" y="1143000"/>
              <a:ext cx="1447800" cy="13716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algn="ctr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12" name="TextBox 7"/>
            <p:cNvSpPr txBox="1">
              <a:spLocks noChangeArrowheads="1"/>
            </p:cNvSpPr>
            <p:nvPr/>
          </p:nvSpPr>
          <p:spPr bwMode="auto">
            <a:xfrm>
              <a:off x="304800" y="1417638"/>
              <a:ext cx="1066800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/>
              <a:r>
                <a:rPr lang="sr-Latn-RS" altLang="en-US" sz="4400" dirty="0">
                  <a:latin typeface="Arial Black" panose="020B0A04020102020204" pitchFamily="34" charset="0"/>
                </a:rPr>
                <a:t>1</a:t>
              </a:r>
              <a:endParaRPr lang="en-GB" altLang="en-US" sz="4400" dirty="0">
                <a:latin typeface="Arial Black" panose="020B0A04020102020204" pitchFamily="34" charset="0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3867593" y="5541747"/>
            <a:ext cx="60977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Carbamoyl Phosphate Synthetase II (CPS II)</a:t>
            </a:r>
            <a:endParaRPr lang="en-GB" dirty="0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104199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437901"/>
            <a:ext cx="12192000" cy="4200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94044" y="1041991"/>
            <a:ext cx="7901154" cy="5395910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 bwMode="auto">
          <a:xfrm>
            <a:off x="152400" y="1143000"/>
            <a:ext cx="1447800" cy="1371600"/>
            <a:chOff x="152400" y="1143000"/>
            <a:chExt cx="1447800" cy="1371600"/>
          </a:xfrm>
        </p:grpSpPr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152400" y="1143000"/>
              <a:ext cx="1447800" cy="13716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algn="ctr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8" name="TextBox 7"/>
            <p:cNvSpPr txBox="1">
              <a:spLocks noChangeArrowheads="1"/>
            </p:cNvSpPr>
            <p:nvPr/>
          </p:nvSpPr>
          <p:spPr bwMode="auto">
            <a:xfrm>
              <a:off x="304800" y="1417638"/>
              <a:ext cx="1066800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/>
              <a:r>
                <a:rPr lang="sr-Latn-RS" altLang="en-US" sz="4400" dirty="0">
                  <a:latin typeface="Arial Black" panose="020B0A04020102020204" pitchFamily="34" charset="0"/>
                </a:rPr>
                <a:t>2</a:t>
              </a:r>
              <a:endParaRPr lang="en-GB" altLang="en-US" sz="4400" dirty="0">
                <a:latin typeface="Arial Black" panose="020B0A04020102020204" pitchFamily="34" charset="0"/>
              </a:endParaRPr>
            </a:p>
          </p:txBody>
        </p:sp>
      </p:grp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104199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437901"/>
            <a:ext cx="12192000" cy="4200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7061" y="1"/>
            <a:ext cx="2565318" cy="6809874"/>
          </a:xfrm>
          <a:prstGeom prst="rect">
            <a:avLst/>
          </a:prstGeom>
          <a:ln w="76200">
            <a:solidFill>
              <a:schemeClr val="accent4">
                <a:lumMod val="75000"/>
              </a:schemeClr>
            </a:solidFill>
          </a:ln>
        </p:spPr>
      </p:pic>
      <p:grpSp>
        <p:nvGrpSpPr>
          <p:cNvPr id="8" name="Group 5"/>
          <p:cNvGrpSpPr/>
          <p:nvPr/>
        </p:nvGrpSpPr>
        <p:grpSpPr bwMode="auto">
          <a:xfrm>
            <a:off x="152400" y="1143000"/>
            <a:ext cx="1447800" cy="1371600"/>
            <a:chOff x="152400" y="1143000"/>
            <a:chExt cx="1447800" cy="1371600"/>
          </a:xfrm>
        </p:grpSpPr>
        <p:sp>
          <p:nvSpPr>
            <p:cNvPr id="9" name="Oval 6"/>
            <p:cNvSpPr>
              <a:spLocks noChangeArrowheads="1"/>
            </p:cNvSpPr>
            <p:nvPr/>
          </p:nvSpPr>
          <p:spPr bwMode="auto">
            <a:xfrm>
              <a:off x="152400" y="1143000"/>
              <a:ext cx="1447800" cy="13716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algn="ctr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10" name="TextBox 7"/>
            <p:cNvSpPr txBox="1">
              <a:spLocks noChangeArrowheads="1"/>
            </p:cNvSpPr>
            <p:nvPr/>
          </p:nvSpPr>
          <p:spPr bwMode="auto">
            <a:xfrm>
              <a:off x="304800" y="1417638"/>
              <a:ext cx="1066800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/>
              <a:r>
                <a:rPr lang="sr-Latn-RS" altLang="en-US" sz="4400" dirty="0">
                  <a:latin typeface="Arial Black" panose="020B0A04020102020204" pitchFamily="34" charset="0"/>
                </a:rPr>
                <a:t>3</a:t>
              </a:r>
              <a:endParaRPr lang="en-GB" altLang="en-US" sz="4400" dirty="0">
                <a:latin typeface="Arial Black" panose="020B0A04020102020204" pitchFamily="34" charset="0"/>
              </a:endParaRPr>
            </a:p>
          </p:txBody>
        </p:sp>
      </p:grp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104199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437901"/>
            <a:ext cx="12192000" cy="4200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3479" y="2238124"/>
            <a:ext cx="8394784" cy="3518146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 bwMode="auto">
          <a:xfrm>
            <a:off x="152400" y="1143000"/>
            <a:ext cx="1447800" cy="1371600"/>
            <a:chOff x="152400" y="1143000"/>
            <a:chExt cx="1447800" cy="1371600"/>
          </a:xfrm>
        </p:grpSpPr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152400" y="1143000"/>
              <a:ext cx="1447800" cy="13716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algn="ctr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8" name="TextBox 7"/>
            <p:cNvSpPr txBox="1">
              <a:spLocks noChangeArrowheads="1"/>
            </p:cNvSpPr>
            <p:nvPr/>
          </p:nvSpPr>
          <p:spPr bwMode="auto">
            <a:xfrm>
              <a:off x="304800" y="1417638"/>
              <a:ext cx="1066800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/>
              <a:r>
                <a:rPr lang="sr-Latn-RS" altLang="en-US" sz="4400" dirty="0">
                  <a:latin typeface="Arial Black" panose="020B0A04020102020204" pitchFamily="34" charset="0"/>
                </a:rPr>
                <a:t>4</a:t>
              </a:r>
              <a:endParaRPr lang="en-GB" altLang="en-US" sz="4400" dirty="0">
                <a:latin typeface="Arial Black" panose="020B0A04020102020204" pitchFamily="34" charset="0"/>
              </a:endParaRPr>
            </a:p>
          </p:txBody>
        </p:sp>
      </p:grp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104199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437901"/>
            <a:ext cx="12192000" cy="4200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216" y="1397667"/>
            <a:ext cx="10221906" cy="4557965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 bwMode="auto">
          <a:xfrm>
            <a:off x="152400" y="1143000"/>
            <a:ext cx="1447800" cy="1371600"/>
            <a:chOff x="152400" y="1143000"/>
            <a:chExt cx="1447800" cy="1371600"/>
          </a:xfrm>
        </p:grpSpPr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152400" y="1143000"/>
              <a:ext cx="1447800" cy="13716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algn="ctr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8" name="TextBox 7"/>
            <p:cNvSpPr txBox="1">
              <a:spLocks noChangeArrowheads="1"/>
            </p:cNvSpPr>
            <p:nvPr/>
          </p:nvSpPr>
          <p:spPr bwMode="auto">
            <a:xfrm>
              <a:off x="304800" y="1417638"/>
              <a:ext cx="1066800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/>
              <a:r>
                <a:rPr lang="sr-Latn-RS" altLang="en-US" sz="4400" dirty="0">
                  <a:latin typeface="Arial Black" panose="020B0A04020102020204" pitchFamily="34" charset="0"/>
                </a:rPr>
                <a:t>5</a:t>
              </a:r>
              <a:endParaRPr lang="en-GB" altLang="en-US" sz="4400" dirty="0">
                <a:latin typeface="Arial Black" panose="020B0A04020102020204" pitchFamily="34" charset="0"/>
              </a:endParaRPr>
            </a:p>
          </p:txBody>
        </p:sp>
      </p:grp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104199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437901"/>
            <a:ext cx="12192000" cy="4200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6408" y="0"/>
            <a:ext cx="3399183" cy="6858000"/>
          </a:xfrm>
          <a:prstGeom prst="rect">
            <a:avLst/>
          </a:prstGeom>
          <a:ln w="57150">
            <a:solidFill>
              <a:srgbClr val="0070C0"/>
            </a:solidFill>
          </a:ln>
        </p:spPr>
      </p:pic>
      <p:grpSp>
        <p:nvGrpSpPr>
          <p:cNvPr id="7" name="Group 5"/>
          <p:cNvGrpSpPr/>
          <p:nvPr/>
        </p:nvGrpSpPr>
        <p:grpSpPr bwMode="auto">
          <a:xfrm>
            <a:off x="152400" y="1143000"/>
            <a:ext cx="1447800" cy="1371600"/>
            <a:chOff x="152400" y="1143000"/>
            <a:chExt cx="1447800" cy="1371600"/>
          </a:xfrm>
        </p:grpSpPr>
        <p:sp>
          <p:nvSpPr>
            <p:cNvPr id="8" name="Oval 6"/>
            <p:cNvSpPr>
              <a:spLocks noChangeArrowheads="1"/>
            </p:cNvSpPr>
            <p:nvPr/>
          </p:nvSpPr>
          <p:spPr bwMode="auto">
            <a:xfrm>
              <a:off x="152400" y="1143000"/>
              <a:ext cx="1447800" cy="13716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algn="ctr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9" name="TextBox 7"/>
            <p:cNvSpPr txBox="1">
              <a:spLocks noChangeArrowheads="1"/>
            </p:cNvSpPr>
            <p:nvPr/>
          </p:nvSpPr>
          <p:spPr bwMode="auto">
            <a:xfrm>
              <a:off x="304800" y="1417638"/>
              <a:ext cx="1066800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/>
              <a:r>
                <a:rPr lang="sr-Latn-RS" altLang="en-US" sz="4400" dirty="0">
                  <a:latin typeface="Arial Black" panose="020B0A04020102020204" pitchFamily="34" charset="0"/>
                </a:rPr>
                <a:t>6</a:t>
              </a:r>
              <a:endParaRPr lang="en-GB" altLang="en-US" sz="4400" dirty="0">
                <a:latin typeface="Arial Black" panose="020B0A04020102020204" pitchFamily="34" charset="0"/>
              </a:endParaRPr>
            </a:p>
          </p:txBody>
        </p:sp>
      </p:grp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104199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437901"/>
            <a:ext cx="12192000" cy="4200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3720" y="1364831"/>
            <a:ext cx="7899985" cy="4460139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 bwMode="auto">
          <a:xfrm>
            <a:off x="152400" y="1143000"/>
            <a:ext cx="1447800" cy="1371600"/>
            <a:chOff x="152400" y="1143000"/>
            <a:chExt cx="1447800" cy="1371600"/>
          </a:xfrm>
        </p:grpSpPr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152400" y="1143000"/>
              <a:ext cx="1447800" cy="13716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algn="ctr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8" name="TextBox 7"/>
            <p:cNvSpPr txBox="1">
              <a:spLocks noChangeArrowheads="1"/>
            </p:cNvSpPr>
            <p:nvPr/>
          </p:nvSpPr>
          <p:spPr bwMode="auto">
            <a:xfrm>
              <a:off x="304800" y="1417638"/>
              <a:ext cx="1066800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/>
              <a:r>
                <a:rPr lang="sr-Latn-RS" altLang="en-US" sz="4400" dirty="0">
                  <a:latin typeface="Arial Black" panose="020B0A04020102020204" pitchFamily="34" charset="0"/>
                </a:rPr>
                <a:t>7</a:t>
              </a:r>
              <a:endParaRPr lang="en-GB" altLang="en-US" sz="4400" dirty="0">
                <a:latin typeface="Arial Black" panose="020B0A04020102020204" pitchFamily="34" charset="0"/>
              </a:endParaRPr>
            </a:p>
          </p:txBody>
        </p:sp>
      </p:grp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104199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437901"/>
            <a:ext cx="12192000" cy="4200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835" y="2144735"/>
            <a:ext cx="8506829" cy="4293166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 bwMode="auto">
          <a:xfrm>
            <a:off x="3737810" y="1230245"/>
            <a:ext cx="1447800" cy="1371600"/>
            <a:chOff x="152400" y="1143000"/>
            <a:chExt cx="1447800" cy="1371600"/>
          </a:xfrm>
        </p:grpSpPr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152400" y="1143000"/>
              <a:ext cx="1447800" cy="13716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algn="ctr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8" name="TextBox 7"/>
            <p:cNvSpPr txBox="1">
              <a:spLocks noChangeArrowheads="1"/>
            </p:cNvSpPr>
            <p:nvPr/>
          </p:nvSpPr>
          <p:spPr bwMode="auto">
            <a:xfrm>
              <a:off x="304800" y="1417638"/>
              <a:ext cx="1066800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/>
              <a:r>
                <a:rPr lang="sr-Latn-RS" altLang="en-US" sz="4400" dirty="0">
                  <a:latin typeface="Arial Black" panose="020B0A04020102020204" pitchFamily="34" charset="0"/>
                </a:rPr>
                <a:t>8</a:t>
              </a:r>
              <a:endParaRPr lang="en-GB" altLang="en-US" sz="4400" dirty="0">
                <a:latin typeface="Arial Black" panose="020B0A040201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 bwMode="auto">
          <a:xfrm>
            <a:off x="7006392" y="1230245"/>
            <a:ext cx="1447800" cy="1371600"/>
            <a:chOff x="152400" y="1143000"/>
            <a:chExt cx="1447800" cy="1371600"/>
          </a:xfrm>
        </p:grpSpPr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152400" y="1143000"/>
              <a:ext cx="1447800" cy="13716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 algn="ctr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endParaRPr lang="en-GB" altLang="en-US"/>
            </a:p>
          </p:txBody>
        </p:sp>
        <p:sp>
          <p:nvSpPr>
            <p:cNvPr id="11" name="TextBox 10"/>
            <p:cNvSpPr txBox="1">
              <a:spLocks noChangeArrowheads="1"/>
            </p:cNvSpPr>
            <p:nvPr/>
          </p:nvSpPr>
          <p:spPr bwMode="auto">
            <a:xfrm>
              <a:off x="304800" y="1417638"/>
              <a:ext cx="1066800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Garamond" panose="02020404030301010803" pitchFamily="18" charset="0"/>
                </a:defRPr>
              </a:lvl9pPr>
            </a:lstStyle>
            <a:p>
              <a:pPr algn="ctr"/>
              <a:r>
                <a:rPr lang="sr-Latn-RS" altLang="en-US" sz="4400" dirty="0">
                  <a:latin typeface="Arial Black" panose="020B0A04020102020204" pitchFamily="34" charset="0"/>
                </a:rPr>
                <a:t>9</a:t>
              </a:r>
              <a:endParaRPr lang="en-GB" altLang="en-US" sz="4400" dirty="0">
                <a:latin typeface="Arial Black" panose="020B0A04020102020204" pitchFamily="34" charset="0"/>
              </a:endParaRPr>
            </a:p>
          </p:txBody>
        </p:sp>
      </p:grp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5428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315143"/>
            <a:ext cx="12192000" cy="542857"/>
          </a:xfrm>
          <a:prstGeom prst="rect">
            <a:avLst/>
          </a:prstGeom>
        </p:spPr>
      </p:pic>
      <p:pic>
        <p:nvPicPr>
          <p:cNvPr id="20482" name="Picture 2" descr="JaypeeDigital | eBook Read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474" y="1284047"/>
            <a:ext cx="11721052" cy="4289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36477" y="685800"/>
            <a:ext cx="12069169" cy="1371600"/>
          </a:xfrm>
        </p:spPr>
        <p:txBody>
          <a:bodyPr/>
          <a:lstStyle/>
          <a:p>
            <a:pPr algn="ctr"/>
            <a:r>
              <a:rPr lang="en-GB" dirty="0"/>
              <a:t>NITROGEN BASES, NUCLEOSIDES,</a:t>
            </a:r>
            <a:r>
              <a:rPr lang="sr-Latn-RS" dirty="0"/>
              <a:t> </a:t>
            </a:r>
            <a:r>
              <a:rPr lang="en-GB" dirty="0"/>
              <a:t>AND NUCLEOTIDES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5428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315143"/>
            <a:ext cx="12192000" cy="54285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67435" y="2057400"/>
            <a:ext cx="757109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3200" dirty="0"/>
              <a:t>Pyrimidines have only a </a:t>
            </a:r>
            <a:r>
              <a:rPr lang="sr-Latn-RS" sz="3200" dirty="0"/>
              <a:t>6-</a:t>
            </a:r>
            <a:r>
              <a:rPr lang="en-GB" sz="3200" dirty="0"/>
              <a:t>membered</a:t>
            </a:r>
            <a:endParaRPr lang="en-GB" sz="3200" dirty="0"/>
          </a:p>
          <a:p>
            <a:pPr algn="l"/>
            <a:r>
              <a:rPr lang="en-GB" sz="3200" dirty="0"/>
              <a:t>nitrogen-containing ring</a:t>
            </a:r>
            <a:endParaRPr lang="en-GB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50665" y="2057931"/>
            <a:ext cx="4781526" cy="422553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5716" y="4684878"/>
            <a:ext cx="4715450" cy="1106094"/>
          </a:xfrm>
          <a:prstGeom prst="rect">
            <a:avLst/>
          </a:prstGeom>
        </p:spPr>
      </p:pic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6232358" cy="6858000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17" name="Picture 3" descr="Vector background of vibrant colors splashing"/>
          <p:cNvPicPr>
            <a:picLocks noChangeAspect="1"/>
          </p:cNvPicPr>
          <p:nvPr/>
        </p:nvPicPr>
        <p:blipFill rotWithShape="1">
          <a:blip r:embed="rId2"/>
          <a:srcRect t="36155" r="1" b="10796"/>
          <a:stretch>
            <a:fillRect/>
          </a:stretch>
        </p:blipFill>
        <p:spPr>
          <a:xfrm>
            <a:off x="6103546" y="0"/>
            <a:ext cx="6489982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0"/>
          </a:effectLst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792306">
            <a:off x="6614657" y="1623502"/>
            <a:ext cx="2518693" cy="2145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792306">
            <a:off x="9563724" y="3973559"/>
            <a:ext cx="2518693" cy="2145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1626157" y="1012954"/>
            <a:ext cx="3525253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4400" dirty="0">
                <a:solidFill>
                  <a:schemeClr val="bg1"/>
                </a:solidFill>
                <a:latin typeface="Arial Black" panose="020B0A04020102020204" pitchFamily="34" charset="0"/>
              </a:rPr>
              <a:t>UMP</a:t>
            </a:r>
            <a:endParaRPr lang="sr-Latn-RS" sz="44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sr-Latn-RS" sz="44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sr-Latn-RS" sz="44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r>
              <a:rPr lang="sr-Latn-RS" sz="4400" dirty="0">
                <a:solidFill>
                  <a:schemeClr val="bg1"/>
                </a:solidFill>
                <a:latin typeface="Arial Black" panose="020B0A04020102020204" pitchFamily="34" charset="0"/>
              </a:rPr>
              <a:t>dUMP</a:t>
            </a:r>
            <a:endParaRPr lang="sr-Latn-RS" sz="44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sr-Latn-RS" sz="44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endParaRPr lang="sr-Latn-RS" sz="4400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r>
              <a:rPr lang="sr-Latn-RS" sz="4400" dirty="0">
                <a:solidFill>
                  <a:schemeClr val="bg1"/>
                </a:solidFill>
                <a:latin typeface="Arial Black" panose="020B0A04020102020204" pitchFamily="34" charset="0"/>
              </a:rPr>
              <a:t>dTMP</a:t>
            </a:r>
            <a:endParaRPr lang="en-GB" sz="4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Arrow: Down 2"/>
          <p:cNvSpPr/>
          <p:nvPr/>
        </p:nvSpPr>
        <p:spPr>
          <a:xfrm>
            <a:off x="2693986" y="1985211"/>
            <a:ext cx="1192214" cy="842210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row: Down 8"/>
          <p:cNvSpPr/>
          <p:nvPr/>
        </p:nvSpPr>
        <p:spPr>
          <a:xfrm>
            <a:off x="2792677" y="4030580"/>
            <a:ext cx="1192214" cy="842210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38588" y="775726"/>
            <a:ext cx="10314824" cy="47639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04199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16009"/>
            <a:ext cx="12192000" cy="1041991"/>
          </a:xfrm>
          <a:prstGeom prst="rect">
            <a:avLst/>
          </a:prstGeom>
        </p:spPr>
      </p:pic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22357" y="606956"/>
            <a:ext cx="3735054" cy="587280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7940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79757"/>
            <a:ext cx="12192000" cy="378241"/>
          </a:xfrm>
          <a:prstGeom prst="rect">
            <a:avLst/>
          </a:prstGeom>
        </p:spPr>
      </p:pic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136103"/>
            <a:ext cx="12192000" cy="7218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"/>
            <a:ext cx="12192000" cy="7218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96776" y="-26988"/>
            <a:ext cx="4125329" cy="6911975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4">
                <a:lumMod val="60000"/>
                <a:lumOff val="40000"/>
              </a:schemeClr>
            </a:solidFill>
          </a:ln>
        </p:spPr>
      </p:pic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39403" y="813821"/>
            <a:ext cx="9846218" cy="523035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72189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36103"/>
            <a:ext cx="12192000" cy="721896"/>
          </a:xfrm>
          <a:prstGeom prst="rect">
            <a:avLst/>
          </a:prstGeom>
        </p:spPr>
      </p:pic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72891" y="1150705"/>
            <a:ext cx="9846218" cy="523035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75000"/>
          </a:blip>
          <a:stretch>
            <a:fillRect/>
          </a:stretch>
        </p:blipFill>
        <p:spPr>
          <a:xfrm>
            <a:off x="5564793" y="604307"/>
            <a:ext cx="1905000" cy="21330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912330" y="5244263"/>
            <a:ext cx="2729574" cy="89184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"/>
            <a:ext cx="12192000" cy="7218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381061"/>
            <a:ext cx="12192000" cy="4769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6232358" cy="6858000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17" name="Picture 3" descr="Vector background of vibrant colors splashing"/>
          <p:cNvPicPr>
            <a:picLocks noChangeAspect="1"/>
          </p:cNvPicPr>
          <p:nvPr/>
        </p:nvPicPr>
        <p:blipFill rotWithShape="1">
          <a:blip r:embed="rId2"/>
          <a:srcRect t="36155" r="1" b="10796"/>
          <a:stretch>
            <a:fillRect/>
          </a:stretch>
        </p:blipFill>
        <p:spPr>
          <a:xfrm>
            <a:off x="6103546" y="0"/>
            <a:ext cx="6489982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0"/>
          </a:effectLst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792306">
            <a:off x="6614657" y="1623502"/>
            <a:ext cx="2518693" cy="2145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792306">
            <a:off x="9563724" y="3973559"/>
            <a:ext cx="2518693" cy="2145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1687776" y="112007"/>
            <a:ext cx="3525253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sr-Latn-RS" sz="4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UMP</a:t>
            </a:r>
            <a:endParaRPr kumimoji="0" lang="sr-Latn-RS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sr-Latn-RS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sr-Latn-RS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sr-Latn-RS" sz="4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UDP</a:t>
            </a:r>
            <a:endParaRPr kumimoji="0" lang="sr-Latn-RS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sr-Latn-RS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sr-Latn-RS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sr-Latn-RS" sz="4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UTP</a:t>
            </a:r>
            <a:endParaRPr kumimoji="0" lang="sr-Latn-RS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sr-Latn-RS" sz="4000" dirty="0">
              <a:solidFill>
                <a:srgbClr val="FFFFFF"/>
              </a:solidFill>
              <a:latin typeface="Arial Black" panose="020B0A040201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sr-Latn-RS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sr-Latn-RS" sz="4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CTP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3" name="Arrow: Down 2"/>
          <p:cNvSpPr/>
          <p:nvPr/>
        </p:nvSpPr>
        <p:spPr>
          <a:xfrm>
            <a:off x="2924548" y="1034018"/>
            <a:ext cx="1192214" cy="8422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 Next LT Pro Light"/>
              <a:ea typeface="+mn-ea"/>
              <a:cs typeface="+mn-cs"/>
            </a:endParaRPr>
          </a:p>
        </p:txBody>
      </p:sp>
      <p:sp>
        <p:nvSpPr>
          <p:cNvPr id="9" name="Arrow: Down 8"/>
          <p:cNvSpPr/>
          <p:nvPr/>
        </p:nvSpPr>
        <p:spPr>
          <a:xfrm>
            <a:off x="2840692" y="2922217"/>
            <a:ext cx="1192214" cy="8422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 Next LT Pro Light"/>
              <a:ea typeface="+mn-ea"/>
              <a:cs typeface="+mn-cs"/>
            </a:endParaRPr>
          </a:p>
        </p:txBody>
      </p:sp>
      <p:sp>
        <p:nvSpPr>
          <p:cNvPr id="10" name="Arrow: Down 9"/>
          <p:cNvSpPr/>
          <p:nvPr/>
        </p:nvSpPr>
        <p:spPr>
          <a:xfrm>
            <a:off x="2854295" y="4641044"/>
            <a:ext cx="1192214" cy="8422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 Next LT Pro Ligh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40631" y="1755107"/>
            <a:ext cx="12275218" cy="334778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0"/>
            <a:ext cx="12192000" cy="7820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0" y="6075947"/>
            <a:ext cx="12192000" cy="7820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7820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0" y="6075947"/>
            <a:ext cx="12192000" cy="7820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94346" y="18410"/>
            <a:ext cx="4640640" cy="6839590"/>
          </a:xfrm>
          <a:prstGeom prst="rect">
            <a:avLst/>
          </a:prstGeom>
          <a:solidFill>
            <a:schemeClr val="bg1"/>
          </a:solidFill>
          <a:ln w="57150">
            <a:solidFill>
              <a:srgbClr val="92D050"/>
            </a:solidFill>
          </a:ln>
        </p:spPr>
      </p:pic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6232358" cy="6858000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7" name="TextBox 6"/>
          <p:cNvSpPr txBox="1"/>
          <p:nvPr/>
        </p:nvSpPr>
        <p:spPr>
          <a:xfrm>
            <a:off x="202056" y="2696495"/>
            <a:ext cx="557062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REGULATION OF PYRIMIDINE SYNTHESIS</a:t>
            </a:r>
            <a:endParaRPr kumimoji="0" lang="sr-Latn-RS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pic>
        <p:nvPicPr>
          <p:cNvPr id="17" name="Picture 3" descr="Vector background of vibrant colors splashing"/>
          <p:cNvPicPr>
            <a:picLocks noChangeAspect="1"/>
          </p:cNvPicPr>
          <p:nvPr/>
        </p:nvPicPr>
        <p:blipFill rotWithShape="1">
          <a:blip r:embed="rId2"/>
          <a:srcRect t="36155" r="1" b="10796"/>
          <a:stretch>
            <a:fillRect/>
          </a:stretch>
        </p:blipFill>
        <p:spPr>
          <a:xfrm>
            <a:off x="6103546" y="0"/>
            <a:ext cx="6489982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0"/>
          </a:effectLst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792306">
            <a:off x="6614657" y="1623502"/>
            <a:ext cx="2518693" cy="2145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792306">
            <a:off x="9563724" y="3973559"/>
            <a:ext cx="2518693" cy="2145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36477" y="685800"/>
            <a:ext cx="12069169" cy="1371600"/>
          </a:xfrm>
        </p:spPr>
        <p:txBody>
          <a:bodyPr/>
          <a:lstStyle/>
          <a:p>
            <a:pPr algn="ctr"/>
            <a:r>
              <a:rPr lang="en-GB" dirty="0"/>
              <a:t>NITROGEN BASES, NUCLEOSIDES,</a:t>
            </a:r>
            <a:r>
              <a:rPr lang="sr-Latn-RS" dirty="0"/>
              <a:t> </a:t>
            </a:r>
            <a:r>
              <a:rPr lang="en-GB" dirty="0"/>
              <a:t>AND NUCLEOTIDES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5428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6315143"/>
            <a:ext cx="12192000" cy="54285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99195" y="1774371"/>
            <a:ext cx="1270265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3200" dirty="0"/>
              <a:t>The major pyrimidines include uracil, thymine,</a:t>
            </a:r>
            <a:r>
              <a:rPr lang="sr-Latn-RS" sz="3200" dirty="0"/>
              <a:t> </a:t>
            </a:r>
            <a:r>
              <a:rPr lang="en-GB" sz="3200" dirty="0"/>
              <a:t>and cytosine</a:t>
            </a:r>
            <a:endParaRPr lang="en-GB" sz="3200" dirty="0"/>
          </a:p>
        </p:txBody>
      </p:sp>
      <p:sp>
        <p:nvSpPr>
          <p:cNvPr id="18" name="TextBox 17"/>
          <p:cNvSpPr txBox="1"/>
          <p:nvPr/>
        </p:nvSpPr>
        <p:spPr>
          <a:xfrm>
            <a:off x="2099390" y="5461204"/>
            <a:ext cx="491556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/>
              <a:t>present in DNA and RNA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3196" y="2979909"/>
            <a:ext cx="2609524" cy="211428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5640" y="2986126"/>
            <a:ext cx="2542857" cy="213333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1417" y="2951338"/>
            <a:ext cx="2590476" cy="214285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014950" y="5426509"/>
            <a:ext cx="51770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sr-Latn-RS" sz="2400" dirty="0"/>
              <a:t>f</a:t>
            </a:r>
            <a:r>
              <a:rPr lang="en-GB" sz="2400" dirty="0" err="1"/>
              <a:t>ound</a:t>
            </a:r>
            <a:r>
              <a:rPr lang="sr-Latn-RS" sz="2400" dirty="0"/>
              <a:t> </a:t>
            </a:r>
            <a:r>
              <a:rPr lang="en-GB" sz="2400" dirty="0"/>
              <a:t>only in RNA</a:t>
            </a:r>
            <a:endParaRPr lang="en-GB" sz="2400" dirty="0"/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65191" y="-38525"/>
            <a:ext cx="5176014" cy="693505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7251" y="4473992"/>
            <a:ext cx="5041591" cy="238400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111845" y="6326242"/>
            <a:ext cx="58769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i="0" u="none" strike="noStrike" baseline="0" dirty="0">
                <a:latin typeface="AdvOT1ef757c0"/>
              </a:rPr>
              <a:t>orotidine 5</a:t>
            </a:r>
            <a:r>
              <a:rPr lang="en-GB" sz="800" b="0" i="0" u="none" strike="noStrike" baseline="0" dirty="0">
                <a:latin typeface="AdvP4C4E74"/>
              </a:rPr>
              <a:t>0</a:t>
            </a:r>
            <a:r>
              <a:rPr lang="en-GB" sz="1800" b="0" i="0" u="none" strike="noStrike" baseline="0" dirty="0">
                <a:latin typeface="AdvOT1ef757c0"/>
              </a:rPr>
              <a:t>-phosphate decarboxylase (OMP</a:t>
            </a:r>
            <a:r>
              <a:rPr lang="sr-Latn-RS" sz="1800" b="0" i="0" u="none" strike="noStrike" baseline="0" dirty="0">
                <a:latin typeface="AdvOT1ef757c0"/>
              </a:rPr>
              <a:t>)</a:t>
            </a:r>
            <a:r>
              <a:rPr lang="en-GB" sz="1800" b="0" i="0" u="none" strike="noStrike" baseline="0" dirty="0">
                <a:latin typeface="AdvOT1ef757c0"/>
              </a:rPr>
              <a:t> decarboxylase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-2946529" y="2908005"/>
            <a:ext cx="6935051" cy="104199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8203479" y="2869479"/>
            <a:ext cx="6935051" cy="1041991"/>
          </a:xfrm>
          <a:prstGeom prst="rect">
            <a:avLst/>
          </a:prstGeom>
        </p:spPr>
      </p:pic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6232358" cy="6858000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7" name="TextBox 6"/>
          <p:cNvSpPr txBox="1"/>
          <p:nvPr/>
        </p:nvSpPr>
        <p:spPr>
          <a:xfrm>
            <a:off x="202056" y="2696495"/>
            <a:ext cx="557062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CATABOLISM OF PYRIMIDINE RINGS</a:t>
            </a:r>
            <a:endParaRPr kumimoji="0" lang="sr-Latn-RS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pic>
        <p:nvPicPr>
          <p:cNvPr id="17" name="Picture 3" descr="Vector background of vibrant colors splashing"/>
          <p:cNvPicPr>
            <a:picLocks noChangeAspect="1"/>
          </p:cNvPicPr>
          <p:nvPr/>
        </p:nvPicPr>
        <p:blipFill rotWithShape="1">
          <a:blip r:embed="rId2"/>
          <a:srcRect t="36155" r="1" b="10796"/>
          <a:stretch>
            <a:fillRect/>
          </a:stretch>
        </p:blipFill>
        <p:spPr>
          <a:xfrm>
            <a:off x="6103546" y="0"/>
            <a:ext cx="6489982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0"/>
          </a:effectLst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792306">
            <a:off x="6614657" y="1623502"/>
            <a:ext cx="2518693" cy="2145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792306">
            <a:off x="9563724" y="3973559"/>
            <a:ext cx="2518693" cy="2145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32358" y="24604"/>
            <a:ext cx="5555530" cy="68456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232358" cy="6858000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7" name="TextBox 6"/>
          <p:cNvSpPr txBox="1"/>
          <p:nvPr/>
        </p:nvSpPr>
        <p:spPr>
          <a:xfrm>
            <a:off x="202056" y="2696495"/>
            <a:ext cx="557062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CATABOLISM OF PYRIMIDINE RINGS</a:t>
            </a:r>
            <a:endParaRPr kumimoji="0" lang="sr-Latn-RS" sz="3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85435" y="1230981"/>
            <a:ext cx="8886576" cy="406471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6316579"/>
            <a:ext cx="12192000" cy="54142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041991"/>
          </a:xfrm>
          <a:prstGeom prst="rect">
            <a:avLst/>
          </a:prstGeom>
        </p:spPr>
      </p:pic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03006" y="743899"/>
            <a:ext cx="5092868" cy="537020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6316579"/>
            <a:ext cx="12192000" cy="54142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5715"/>
            <a:ext cx="12192000" cy="1041991"/>
          </a:xfrm>
          <a:prstGeom prst="rect">
            <a:avLst/>
          </a:prstGeom>
        </p:spPr>
      </p:pic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01202" y="793784"/>
            <a:ext cx="6445167" cy="527043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6316579"/>
            <a:ext cx="12192000" cy="54142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5715"/>
            <a:ext cx="12192000" cy="1041991"/>
          </a:xfrm>
          <a:prstGeom prst="rect">
            <a:avLst/>
          </a:prstGeom>
        </p:spPr>
      </p:pic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02769" y="468751"/>
            <a:ext cx="4614111" cy="5165798"/>
          </a:xfrm>
          <a:prstGeom prst="rect">
            <a:avLst/>
          </a:prstGeom>
        </p:spPr>
      </p:pic>
      <p:sp>
        <p:nvSpPr>
          <p:cNvPr id="4" name="Arrow: Down 3"/>
          <p:cNvSpPr/>
          <p:nvPr/>
        </p:nvSpPr>
        <p:spPr>
          <a:xfrm>
            <a:off x="4928937" y="5531814"/>
            <a:ext cx="2141621" cy="329669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72037" y="5640935"/>
            <a:ext cx="2752725" cy="74831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389249"/>
            <a:ext cx="12192000" cy="54142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65715"/>
            <a:ext cx="12192000" cy="541421"/>
          </a:xfrm>
          <a:prstGeom prst="rect">
            <a:avLst/>
          </a:prstGeom>
        </p:spPr>
      </p:pic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316579"/>
            <a:ext cx="12192000" cy="54142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 Next LT Pro Light"/>
              <a:ea typeface="+mn-ea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104199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16179" y="712213"/>
            <a:ext cx="5213364" cy="5604366"/>
          </a:xfrm>
          <a:prstGeom prst="rect">
            <a:avLst/>
          </a:prstGeom>
        </p:spPr>
      </p:pic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316579"/>
            <a:ext cx="12192000" cy="54142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 Next LT Pro Light"/>
              <a:ea typeface="+mn-ea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104199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9740" y="1187872"/>
            <a:ext cx="6205027" cy="4982825"/>
          </a:xfrm>
          <a:prstGeom prst="rect">
            <a:avLst/>
          </a:prstGeom>
        </p:spPr>
      </p:pic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316579"/>
            <a:ext cx="12192000" cy="54142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venir Next LT Pro Light"/>
              <a:ea typeface="+mn-ea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104199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71800" y="932870"/>
            <a:ext cx="4920916" cy="4784224"/>
          </a:xfrm>
          <a:prstGeom prst="rect">
            <a:avLst/>
          </a:prstGeom>
        </p:spPr>
      </p:pic>
      <p:sp>
        <p:nvSpPr>
          <p:cNvPr id="6" name="Arrow: Down 5"/>
          <p:cNvSpPr/>
          <p:nvPr/>
        </p:nvSpPr>
        <p:spPr>
          <a:xfrm>
            <a:off x="4791826" y="5573390"/>
            <a:ext cx="2141621" cy="329669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19637" y="5672758"/>
            <a:ext cx="2752725" cy="74831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EncaseVTI">
  <a:themeElements>
    <a:clrScheme name="AnalogousFromRegularSeedRightStep">
      <a:dk1>
        <a:srgbClr val="000000"/>
      </a:dk1>
      <a:lt1>
        <a:srgbClr val="FFFFFF"/>
      </a:lt1>
      <a:dk2>
        <a:srgbClr val="1C2732"/>
      </a:dk2>
      <a:lt2>
        <a:srgbClr val="F3F0F1"/>
      </a:lt2>
      <a:accent1>
        <a:srgbClr val="21B782"/>
      </a:accent1>
      <a:accent2>
        <a:srgbClr val="14B1BC"/>
      </a:accent2>
      <a:accent3>
        <a:srgbClr val="298CE7"/>
      </a:accent3>
      <a:accent4>
        <a:srgbClr val="2E40D9"/>
      </a:accent4>
      <a:accent5>
        <a:srgbClr val="6529E7"/>
      </a:accent5>
      <a:accent6>
        <a:srgbClr val="A217D5"/>
      </a:accent6>
      <a:hlink>
        <a:srgbClr val="BF3F6C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6375</Words>
  <Application>WPS Presentation</Application>
  <PresentationFormat>Widescreen</PresentationFormat>
  <Paragraphs>392</Paragraphs>
  <Slides>105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105</vt:i4>
      </vt:variant>
    </vt:vector>
  </HeadingPairs>
  <TitlesOfParts>
    <vt:vector size="125" baseType="lpstr">
      <vt:lpstr>Arial</vt:lpstr>
      <vt:lpstr>SimSun</vt:lpstr>
      <vt:lpstr>Wingdings</vt:lpstr>
      <vt:lpstr>Arial Black</vt:lpstr>
      <vt:lpstr>Avenir Next LT Pro Light</vt:lpstr>
      <vt:lpstr>Segoe Print</vt:lpstr>
      <vt:lpstr>AdvOT1ef757c0</vt:lpstr>
      <vt:lpstr>Microsoft YaHei</vt:lpstr>
      <vt:lpstr>Arial Unicode MS</vt:lpstr>
      <vt:lpstr>Avenir Next LT Pro</vt:lpstr>
      <vt:lpstr>Calibri</vt:lpstr>
      <vt:lpstr>Arial Narrow</vt:lpstr>
      <vt:lpstr>AdvOT1ef757c0+20</vt:lpstr>
      <vt:lpstr>Roboto</vt:lpstr>
      <vt:lpstr>Verdana</vt:lpstr>
      <vt:lpstr>Symbol</vt:lpstr>
      <vt:lpstr>AdvP4C4E74</vt:lpstr>
      <vt:lpstr>Garamond</vt:lpstr>
      <vt:lpstr>tisapro-regular</vt:lpstr>
      <vt:lpstr>EncaseVTI</vt:lpstr>
      <vt:lpstr>PowerPoint 演示文稿</vt:lpstr>
      <vt:lpstr>PowerPoint 演示文稿</vt:lpstr>
      <vt:lpstr>PowerPoint 演示文稿</vt:lpstr>
      <vt:lpstr>NITROGEN BASES, NUCLEOSIDES, AND NUCLEOTIDES</vt:lpstr>
      <vt:lpstr>NITROGEN BASES, NUCLEOSIDES, AND NUCLEOTIDES</vt:lpstr>
      <vt:lpstr>NITROGEN BASES, NUCLEOSIDES, AND NUCLEOTIDES</vt:lpstr>
      <vt:lpstr>NITROGEN BASES, NUCLEOSIDES, AND NUCLEOTIDES</vt:lpstr>
      <vt:lpstr>NITROGEN BASES, NUCLEOSIDES, AND NUCLEOTIDES</vt:lpstr>
      <vt:lpstr>NITROGEN BASES, NUCLEOSIDES, AND NUCLEOTIDES</vt:lpstr>
      <vt:lpstr>PowerPoint 演示文稿</vt:lpstr>
      <vt:lpstr>PowerPoint 演示文稿</vt:lpstr>
      <vt:lpstr>NITROGEN BASES, NUCLEOSIDES, AND NUCLEOTIDES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Literature used to prepare the presentation </vt:lpstr>
      <vt:lpstr>Gout</vt:lpstr>
      <vt:lpstr>Lesch-Nyhan syndrome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Sanja Stankovic</dc:creator>
  <cp:lastModifiedBy>Marina Mitrovic</cp:lastModifiedBy>
  <cp:revision>32</cp:revision>
  <dcterms:created xsi:type="dcterms:W3CDTF">2023-09-05T18:10:00Z</dcterms:created>
  <dcterms:modified xsi:type="dcterms:W3CDTF">2023-09-10T06:22:33Z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6CEEC2EE700641249EA6B40E45DDDEC0</vt:lpwstr>
  </property>
  <property fmtid="{D5CDD505-2E9C-101B-9397-08002B2CF9AE}" pid="3" name="KSOProductBuildVer">
    <vt:lpwstr>1033-11.2.0.11537</vt:lpwstr>
  </property>
</Properties>
</file>